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80" r:id="rId3"/>
    <p:sldId id="276" r:id="rId4"/>
    <p:sldId id="278" r:id="rId5"/>
    <p:sldId id="273" r:id="rId6"/>
    <p:sldId id="339" r:id="rId7"/>
    <p:sldId id="340" r:id="rId8"/>
    <p:sldId id="288" r:id="rId9"/>
    <p:sldId id="336" r:id="rId10"/>
    <p:sldId id="316" r:id="rId11"/>
    <p:sldId id="321" r:id="rId12"/>
    <p:sldId id="337" r:id="rId13"/>
    <p:sldId id="332" r:id="rId14"/>
    <p:sldId id="333" r:id="rId15"/>
    <p:sldId id="334" r:id="rId16"/>
    <p:sldId id="338" r:id="rId17"/>
    <p:sldId id="289" r:id="rId18"/>
    <p:sldId id="290" r:id="rId19"/>
    <p:sldId id="313" r:id="rId20"/>
    <p:sldId id="324" r:id="rId21"/>
    <p:sldId id="322" r:id="rId22"/>
    <p:sldId id="323" r:id="rId23"/>
    <p:sldId id="326" r:id="rId24"/>
    <p:sldId id="327" r:id="rId25"/>
    <p:sldId id="328" r:id="rId26"/>
    <p:sldId id="329" r:id="rId27"/>
    <p:sldId id="341" r:id="rId28"/>
    <p:sldId id="33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92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C066C-4A9E-44B0-9BF1-4B56D06B7F32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7C2C529E-ACEC-4819-8BDD-1F8CAC1054D2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Внутриклеточный синтез</a:t>
          </a:r>
          <a:r>
            <a:rPr lang="ru-RU" sz="14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:  белки теплового шока или стресс белки (защита, реанимация разрушенных белков)</a:t>
          </a:r>
          <a:endParaRPr lang="ru-RU" sz="1400" dirty="0">
            <a:solidFill>
              <a:schemeClr val="tx1"/>
            </a:solidFill>
            <a:latin typeface="Arial Narrow" pitchFamily="34" charset="0"/>
            <a:cs typeface="Times New Roman" pitchFamily="18" charset="0"/>
          </a:endParaRPr>
        </a:p>
      </dgm:t>
    </dgm:pt>
    <dgm:pt modelId="{CE406352-A870-4F0B-A4EB-2B8FA12FE976}" type="parTrans" cxnId="{747C0091-631C-44CC-86DD-17F9F6A00592}">
      <dgm:prSet/>
      <dgm:spPr/>
      <dgm:t>
        <a:bodyPr/>
        <a:lstStyle/>
        <a:p>
          <a:endParaRPr lang="ru-RU"/>
        </a:p>
      </dgm:t>
    </dgm:pt>
    <dgm:pt modelId="{5CA7A8E1-95F1-4D31-9A61-D3819F2FB567}" type="sibTrans" cxnId="{747C0091-631C-44CC-86DD-17F9F6A00592}">
      <dgm:prSet/>
      <dgm:spPr/>
      <dgm:t>
        <a:bodyPr/>
        <a:lstStyle/>
        <a:p>
          <a:endParaRPr lang="ru-RU"/>
        </a:p>
      </dgm:t>
    </dgm:pt>
    <dgm:pt modelId="{4E6C52C3-61B9-418F-9652-C43D8B00DC97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В </a:t>
          </a:r>
          <a:r>
            <a:rPr lang="ru-RU" sz="1400" b="1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нервной системе </a:t>
          </a:r>
          <a:r>
            <a:rPr lang="ru-RU" sz="14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вырабатываются медиаторы ГАМК  или тормозные медиаторы  и купируют последствия стресса: ритма сердца, судорожный синдром. </a:t>
          </a:r>
          <a:r>
            <a:rPr lang="ru-RU" sz="1400" dirty="0" err="1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мобилизируют</a:t>
          </a:r>
          <a:r>
            <a:rPr lang="ru-RU" sz="14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 систему для противостояния последующим стрессам</a:t>
          </a:r>
          <a:endParaRPr lang="ru-RU" sz="1400" dirty="0">
            <a:solidFill>
              <a:schemeClr val="tx1"/>
            </a:solidFill>
            <a:latin typeface="Arial Narrow" pitchFamily="34" charset="0"/>
            <a:cs typeface="Times New Roman" pitchFamily="18" charset="0"/>
          </a:endParaRPr>
        </a:p>
      </dgm:t>
    </dgm:pt>
    <dgm:pt modelId="{D987B668-4332-4917-B6BD-76FA7852EA84}" type="parTrans" cxnId="{DBF884EA-ABF0-4291-9FAD-639CA959F802}">
      <dgm:prSet/>
      <dgm:spPr/>
      <dgm:t>
        <a:bodyPr/>
        <a:lstStyle/>
        <a:p>
          <a:endParaRPr lang="ru-RU"/>
        </a:p>
      </dgm:t>
    </dgm:pt>
    <dgm:pt modelId="{F1D35FB0-4983-4D51-8ED1-51A86F878A2A}" type="sibTrans" cxnId="{DBF884EA-ABF0-4291-9FAD-639CA959F802}">
      <dgm:prSet/>
      <dgm:spPr/>
      <dgm:t>
        <a:bodyPr/>
        <a:lstStyle/>
        <a:p>
          <a:endParaRPr lang="ru-RU"/>
        </a:p>
      </dgm:t>
    </dgm:pt>
    <dgm:pt modelId="{CF5F2F11-ACCB-4F18-9989-5CA3B45E277E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Оперативный покой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EBDC60-8C31-4F21-A79F-3ACDFAFE8183}" type="parTrans" cxnId="{83935FD3-EBCE-4450-9CCD-CA3D5DA5FCA9}">
      <dgm:prSet/>
      <dgm:spPr/>
      <dgm:t>
        <a:bodyPr/>
        <a:lstStyle/>
        <a:p>
          <a:endParaRPr lang="ru-RU"/>
        </a:p>
      </dgm:t>
    </dgm:pt>
    <dgm:pt modelId="{4197BA69-0C1E-4B7A-BED7-43C811AC06C0}" type="sibTrans" cxnId="{83935FD3-EBCE-4450-9CCD-CA3D5DA5FCA9}">
      <dgm:prSet/>
      <dgm:spPr/>
      <dgm:t>
        <a:bodyPr/>
        <a:lstStyle/>
        <a:p>
          <a:endParaRPr lang="ru-RU"/>
        </a:p>
      </dgm:t>
    </dgm:pt>
    <dgm:pt modelId="{692C9DCE-0B53-47C1-A6E4-D9B59CDD88EC}" type="pres">
      <dgm:prSet presAssocID="{948C066C-4A9E-44B0-9BF1-4B56D06B7F32}" presName="CompostProcess" presStyleCnt="0">
        <dgm:presLayoutVars>
          <dgm:dir/>
          <dgm:resizeHandles val="exact"/>
        </dgm:presLayoutVars>
      </dgm:prSet>
      <dgm:spPr/>
    </dgm:pt>
    <dgm:pt modelId="{535C2911-A998-42ED-B911-A1F81F86901B}" type="pres">
      <dgm:prSet presAssocID="{948C066C-4A9E-44B0-9BF1-4B56D06B7F32}" presName="arrow" presStyleLbl="bgShp" presStyleIdx="0" presStyleCnt="1"/>
      <dgm:spPr/>
    </dgm:pt>
    <dgm:pt modelId="{0D09F930-AC1A-481F-952C-AAB382BABDB1}" type="pres">
      <dgm:prSet presAssocID="{948C066C-4A9E-44B0-9BF1-4B56D06B7F32}" presName="linearProcess" presStyleCnt="0"/>
      <dgm:spPr/>
    </dgm:pt>
    <dgm:pt modelId="{AD023FC0-8276-40A3-84F9-0FF5B5F442C3}" type="pres">
      <dgm:prSet presAssocID="{7C2C529E-ACEC-4819-8BDD-1F8CAC1054D2}" presName="textNode" presStyleLbl="node1" presStyleIdx="0" presStyleCnt="3" custScaleX="109789" custScaleY="11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F7F7D-B8E6-4BA8-8340-1E5F12A28BCE}" type="pres">
      <dgm:prSet presAssocID="{5CA7A8E1-95F1-4D31-9A61-D3819F2FB567}" presName="sibTrans" presStyleCnt="0"/>
      <dgm:spPr/>
    </dgm:pt>
    <dgm:pt modelId="{A1462C27-ECA7-4EC2-A8BA-B9290E06F240}" type="pres">
      <dgm:prSet presAssocID="{4E6C52C3-61B9-418F-9652-C43D8B00DC97}" presName="textNode" presStyleLbl="node1" presStyleIdx="1" presStyleCnt="3" custScaleX="136083" custScaleY="11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21623-791F-4524-BB00-F99AE4E5BE60}" type="pres">
      <dgm:prSet presAssocID="{F1D35FB0-4983-4D51-8ED1-51A86F878A2A}" presName="sibTrans" presStyleCnt="0"/>
      <dgm:spPr/>
    </dgm:pt>
    <dgm:pt modelId="{6494B153-9C84-4E72-8725-DF03E36EE644}" type="pres">
      <dgm:prSet presAssocID="{CF5F2F11-ACCB-4F18-9989-5CA3B45E277E}" presName="textNode" presStyleLbl="node1" presStyleIdx="2" presStyleCnt="3" custScaleX="60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F884EA-ABF0-4291-9FAD-639CA959F802}" srcId="{948C066C-4A9E-44B0-9BF1-4B56D06B7F32}" destId="{4E6C52C3-61B9-418F-9652-C43D8B00DC97}" srcOrd="1" destOrd="0" parTransId="{D987B668-4332-4917-B6BD-76FA7852EA84}" sibTransId="{F1D35FB0-4983-4D51-8ED1-51A86F878A2A}"/>
    <dgm:cxn modelId="{6317F4B8-C2F6-4043-B1C9-29FC65348189}" type="presOf" srcId="{CF5F2F11-ACCB-4F18-9989-5CA3B45E277E}" destId="{6494B153-9C84-4E72-8725-DF03E36EE644}" srcOrd="0" destOrd="0" presId="urn:microsoft.com/office/officeart/2005/8/layout/hProcess9"/>
    <dgm:cxn modelId="{41CA3FB7-9BF5-4FAC-B2AE-D8AF3C40FFBC}" type="presOf" srcId="{7C2C529E-ACEC-4819-8BDD-1F8CAC1054D2}" destId="{AD023FC0-8276-40A3-84F9-0FF5B5F442C3}" srcOrd="0" destOrd="0" presId="urn:microsoft.com/office/officeart/2005/8/layout/hProcess9"/>
    <dgm:cxn modelId="{E6131B07-6DF2-4392-A17B-A8012F97FD04}" type="presOf" srcId="{948C066C-4A9E-44B0-9BF1-4B56D06B7F32}" destId="{692C9DCE-0B53-47C1-A6E4-D9B59CDD88EC}" srcOrd="0" destOrd="0" presId="urn:microsoft.com/office/officeart/2005/8/layout/hProcess9"/>
    <dgm:cxn modelId="{4F812D19-42FB-47ED-8812-9C4C713FFA85}" type="presOf" srcId="{4E6C52C3-61B9-418F-9652-C43D8B00DC97}" destId="{A1462C27-ECA7-4EC2-A8BA-B9290E06F240}" srcOrd="0" destOrd="0" presId="urn:microsoft.com/office/officeart/2005/8/layout/hProcess9"/>
    <dgm:cxn modelId="{747C0091-631C-44CC-86DD-17F9F6A00592}" srcId="{948C066C-4A9E-44B0-9BF1-4B56D06B7F32}" destId="{7C2C529E-ACEC-4819-8BDD-1F8CAC1054D2}" srcOrd="0" destOrd="0" parTransId="{CE406352-A870-4F0B-A4EB-2B8FA12FE976}" sibTransId="{5CA7A8E1-95F1-4D31-9A61-D3819F2FB567}"/>
    <dgm:cxn modelId="{83935FD3-EBCE-4450-9CCD-CA3D5DA5FCA9}" srcId="{948C066C-4A9E-44B0-9BF1-4B56D06B7F32}" destId="{CF5F2F11-ACCB-4F18-9989-5CA3B45E277E}" srcOrd="2" destOrd="0" parTransId="{64EBDC60-8C31-4F21-A79F-3ACDFAFE8183}" sibTransId="{4197BA69-0C1E-4B7A-BED7-43C811AC06C0}"/>
    <dgm:cxn modelId="{58B12D1E-F4F8-4A0F-94B8-DA0FB2DDCBA4}" type="presParOf" srcId="{692C9DCE-0B53-47C1-A6E4-D9B59CDD88EC}" destId="{535C2911-A998-42ED-B911-A1F81F86901B}" srcOrd="0" destOrd="0" presId="urn:microsoft.com/office/officeart/2005/8/layout/hProcess9"/>
    <dgm:cxn modelId="{E1F6B866-0553-433C-9287-5FF3192CA07C}" type="presParOf" srcId="{692C9DCE-0B53-47C1-A6E4-D9B59CDD88EC}" destId="{0D09F930-AC1A-481F-952C-AAB382BABDB1}" srcOrd="1" destOrd="0" presId="urn:microsoft.com/office/officeart/2005/8/layout/hProcess9"/>
    <dgm:cxn modelId="{03BE0F9C-830A-4E12-99D8-4F928CEB8AC4}" type="presParOf" srcId="{0D09F930-AC1A-481F-952C-AAB382BABDB1}" destId="{AD023FC0-8276-40A3-84F9-0FF5B5F442C3}" srcOrd="0" destOrd="0" presId="urn:microsoft.com/office/officeart/2005/8/layout/hProcess9"/>
    <dgm:cxn modelId="{1063E539-29FF-4A03-BA3A-238E13C17CB3}" type="presParOf" srcId="{0D09F930-AC1A-481F-952C-AAB382BABDB1}" destId="{03DF7F7D-B8E6-4BA8-8340-1E5F12A28BCE}" srcOrd="1" destOrd="0" presId="urn:microsoft.com/office/officeart/2005/8/layout/hProcess9"/>
    <dgm:cxn modelId="{437C7B53-F546-4D0F-9FC8-27BC10D70B97}" type="presParOf" srcId="{0D09F930-AC1A-481F-952C-AAB382BABDB1}" destId="{A1462C27-ECA7-4EC2-A8BA-B9290E06F240}" srcOrd="2" destOrd="0" presId="urn:microsoft.com/office/officeart/2005/8/layout/hProcess9"/>
    <dgm:cxn modelId="{5B9AEA56-FFB4-4ED0-BB03-7F82B76DE7C7}" type="presParOf" srcId="{0D09F930-AC1A-481F-952C-AAB382BABDB1}" destId="{29421623-791F-4524-BB00-F99AE4E5BE60}" srcOrd="3" destOrd="0" presId="urn:microsoft.com/office/officeart/2005/8/layout/hProcess9"/>
    <dgm:cxn modelId="{D711C798-812C-43CE-95AE-05ABA65DF1AB}" type="presParOf" srcId="{0D09F930-AC1A-481F-952C-AAB382BABDB1}" destId="{6494B153-9C84-4E72-8725-DF03E36EE64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7E136-AF9E-4DEA-B123-C26BCA4732EF}" type="doc">
      <dgm:prSet loTypeId="urn:microsoft.com/office/officeart/2005/8/layout/hProcess9" loCatId="process" qsTypeId="urn:microsoft.com/office/officeart/2005/8/quickstyle/3d2#1" qsCatId="3D" csTypeId="urn:microsoft.com/office/officeart/2005/8/colors/accent1_2" csCatId="accent1" phldr="1"/>
      <dgm:spPr/>
    </dgm:pt>
    <dgm:pt modelId="{5485C8BB-0318-45F9-AEF3-39E9C9BEABB7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marL="0" indent="0"/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Симпатоадреналовая реакция </a:t>
          </a:r>
          <a:r>
            <a:rPr lang="ru-RU" sz="12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(учащается ЧСС, расширяются сосуды сердца и ГМ, ЧД, выброс  адреналина, кортизола, глюкозы – защита на опасность, сохранение жизни, нападение-побег)</a:t>
          </a:r>
          <a:endParaRPr lang="ru-RU" sz="1200" dirty="0">
            <a:solidFill>
              <a:schemeClr val="tx1"/>
            </a:solidFill>
            <a:latin typeface="Arial Narrow" pitchFamily="34" charset="0"/>
          </a:endParaRPr>
        </a:p>
      </dgm:t>
    </dgm:pt>
    <dgm:pt modelId="{FFDF0A50-9FF4-4C30-98E8-66E2C1128985}" type="parTrans" cxnId="{21A21318-7131-41D5-A66A-C80D57C34490}">
      <dgm:prSet/>
      <dgm:spPr/>
      <dgm:t>
        <a:bodyPr/>
        <a:lstStyle/>
        <a:p>
          <a:endParaRPr lang="ru-RU"/>
        </a:p>
      </dgm:t>
    </dgm:pt>
    <dgm:pt modelId="{967ABFEB-559B-4075-8A07-E9D95707241D}" type="sibTrans" cxnId="{21A21318-7131-41D5-A66A-C80D57C34490}">
      <dgm:prSet/>
      <dgm:spPr/>
      <dgm:t>
        <a:bodyPr/>
        <a:lstStyle/>
        <a:p>
          <a:endParaRPr lang="ru-RU"/>
        </a:p>
      </dgm:t>
    </dgm:pt>
    <dgm:pt modelId="{6ADA1156-FCDB-4D08-B818-25B57D321FD1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Стрессовые реакции сохраняются</a:t>
          </a:r>
          <a:r>
            <a:rPr lang="ru-RU" sz="12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, но двигательная активность отсутствует (эмоциональные переживания +), глюкоза переходит в жир: повышение веса, висцеральное ожирение, инфаркт, инсульт, сахарный диабет</a:t>
          </a:r>
          <a:endParaRPr lang="ru-RU" sz="1200" dirty="0">
            <a:solidFill>
              <a:schemeClr val="tx1"/>
            </a:solidFill>
            <a:latin typeface="Arial Narrow" pitchFamily="34" charset="0"/>
            <a:cs typeface="Times New Roman" pitchFamily="18" charset="0"/>
          </a:endParaRPr>
        </a:p>
      </dgm:t>
    </dgm:pt>
    <dgm:pt modelId="{AD032387-EA5F-4E7B-9FDB-8DB4C51468BA}" type="parTrans" cxnId="{0DC9B2A8-4223-4596-8BAC-7125688F1396}">
      <dgm:prSet/>
      <dgm:spPr/>
      <dgm:t>
        <a:bodyPr/>
        <a:lstStyle/>
        <a:p>
          <a:endParaRPr lang="ru-RU"/>
        </a:p>
      </dgm:t>
    </dgm:pt>
    <dgm:pt modelId="{ACD802C1-FF70-44A2-8086-6A10408E98F9}" type="sibTrans" cxnId="{0DC9B2A8-4223-4596-8BAC-7125688F1396}">
      <dgm:prSet/>
      <dgm:spPr/>
      <dgm:t>
        <a:bodyPr/>
        <a:lstStyle/>
        <a:p>
          <a:endParaRPr lang="ru-RU"/>
        </a:p>
      </dgm:t>
    </dgm:pt>
    <dgm:pt modelId="{3E82C971-D3C6-4C94-80CE-C79E139C6EBE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Физическая нагрузка </a:t>
          </a:r>
          <a:r>
            <a:rPr lang="ru-RU" sz="12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расходует выработанную энергию, снижается продукция кортизола, вырабатываются </a:t>
          </a:r>
          <a:r>
            <a:rPr lang="ru-RU" sz="1200" dirty="0" err="1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эндорфины</a:t>
          </a:r>
          <a:endParaRPr lang="ru-RU" sz="1200" dirty="0">
            <a:solidFill>
              <a:schemeClr val="tx1"/>
            </a:solidFill>
            <a:latin typeface="Arial Narrow" pitchFamily="34" charset="0"/>
            <a:cs typeface="Times New Roman" pitchFamily="18" charset="0"/>
          </a:endParaRPr>
        </a:p>
      </dgm:t>
    </dgm:pt>
    <dgm:pt modelId="{B92B6902-181C-4F43-8458-8B76DB7B2C30}" type="parTrans" cxnId="{D58B7DBE-9664-4E40-8CEA-AB0B0522DF05}">
      <dgm:prSet/>
      <dgm:spPr/>
      <dgm:t>
        <a:bodyPr/>
        <a:lstStyle/>
        <a:p>
          <a:endParaRPr lang="ru-RU"/>
        </a:p>
      </dgm:t>
    </dgm:pt>
    <dgm:pt modelId="{9955ACB3-6203-493B-BCA1-CFEE8B192179}" type="sibTrans" cxnId="{D58B7DBE-9664-4E40-8CEA-AB0B0522DF05}">
      <dgm:prSet/>
      <dgm:spPr/>
      <dgm:t>
        <a:bodyPr/>
        <a:lstStyle/>
        <a:p>
          <a:endParaRPr lang="ru-RU"/>
        </a:p>
      </dgm:t>
    </dgm:pt>
    <dgm:pt modelId="{C50ACBFD-3C5B-49D4-A668-1C8AFC6FB76D}" type="pres">
      <dgm:prSet presAssocID="{0947E136-AF9E-4DEA-B123-C26BCA4732EF}" presName="CompostProcess" presStyleCnt="0">
        <dgm:presLayoutVars>
          <dgm:dir/>
          <dgm:resizeHandles val="exact"/>
        </dgm:presLayoutVars>
      </dgm:prSet>
      <dgm:spPr/>
    </dgm:pt>
    <dgm:pt modelId="{435BB7AF-2F2C-41D3-85A2-113764FFE7C1}" type="pres">
      <dgm:prSet presAssocID="{0947E136-AF9E-4DEA-B123-C26BCA4732EF}" presName="arrow" presStyleLbl="bgShp" presStyleIdx="0" presStyleCnt="1"/>
      <dgm:spPr/>
    </dgm:pt>
    <dgm:pt modelId="{35775875-08D5-45B4-AF95-AB34BE4CDA54}" type="pres">
      <dgm:prSet presAssocID="{0947E136-AF9E-4DEA-B123-C26BCA4732EF}" presName="linearProcess" presStyleCnt="0"/>
      <dgm:spPr/>
    </dgm:pt>
    <dgm:pt modelId="{F0E09461-2972-4E43-B3F1-C2952309806E}" type="pres">
      <dgm:prSet presAssocID="{5485C8BB-0318-45F9-AEF3-39E9C9BEABB7}" presName="textNode" presStyleLbl="node1" presStyleIdx="0" presStyleCnt="3" custScaleX="112751" custScaleY="116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6FA51-0296-42E4-8BAE-C61D817C045D}" type="pres">
      <dgm:prSet presAssocID="{967ABFEB-559B-4075-8A07-E9D95707241D}" presName="sibTrans" presStyleCnt="0"/>
      <dgm:spPr/>
    </dgm:pt>
    <dgm:pt modelId="{0893FCC4-AA98-45BF-917A-0D66F65A384C}" type="pres">
      <dgm:prSet presAssocID="{6ADA1156-FCDB-4D08-B818-25B57D321FD1}" presName="textNode" presStyleLbl="node1" presStyleIdx="1" presStyleCnt="3" custScaleX="113359" custScaleY="116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1C5F6-573A-46A3-8B11-F8957D6EBF5A}" type="pres">
      <dgm:prSet presAssocID="{ACD802C1-FF70-44A2-8086-6A10408E98F9}" presName="sibTrans" presStyleCnt="0"/>
      <dgm:spPr/>
    </dgm:pt>
    <dgm:pt modelId="{27494DFC-3365-4595-AB4D-2FF3BE6F9919}" type="pres">
      <dgm:prSet presAssocID="{3E82C971-D3C6-4C94-80CE-C79E139C6EBE}" presName="textNode" presStyleLbl="node1" presStyleIdx="2" presStyleCnt="3" custScaleX="76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BC534-64D5-4A71-9186-EC02A5E65258}" type="presOf" srcId="{6ADA1156-FCDB-4D08-B818-25B57D321FD1}" destId="{0893FCC4-AA98-45BF-917A-0D66F65A384C}" srcOrd="0" destOrd="0" presId="urn:microsoft.com/office/officeart/2005/8/layout/hProcess9"/>
    <dgm:cxn modelId="{0DC9B2A8-4223-4596-8BAC-7125688F1396}" srcId="{0947E136-AF9E-4DEA-B123-C26BCA4732EF}" destId="{6ADA1156-FCDB-4D08-B818-25B57D321FD1}" srcOrd="1" destOrd="0" parTransId="{AD032387-EA5F-4E7B-9FDB-8DB4C51468BA}" sibTransId="{ACD802C1-FF70-44A2-8086-6A10408E98F9}"/>
    <dgm:cxn modelId="{C581DCD7-C98B-4493-80D0-B46EE38FB12A}" type="presOf" srcId="{0947E136-AF9E-4DEA-B123-C26BCA4732EF}" destId="{C50ACBFD-3C5B-49D4-A668-1C8AFC6FB76D}" srcOrd="0" destOrd="0" presId="urn:microsoft.com/office/officeart/2005/8/layout/hProcess9"/>
    <dgm:cxn modelId="{DE5994B8-FB80-4DE6-A708-BEA66B9A8CFE}" type="presOf" srcId="{3E82C971-D3C6-4C94-80CE-C79E139C6EBE}" destId="{27494DFC-3365-4595-AB4D-2FF3BE6F9919}" srcOrd="0" destOrd="0" presId="urn:microsoft.com/office/officeart/2005/8/layout/hProcess9"/>
    <dgm:cxn modelId="{D58B7DBE-9664-4E40-8CEA-AB0B0522DF05}" srcId="{0947E136-AF9E-4DEA-B123-C26BCA4732EF}" destId="{3E82C971-D3C6-4C94-80CE-C79E139C6EBE}" srcOrd="2" destOrd="0" parTransId="{B92B6902-181C-4F43-8458-8B76DB7B2C30}" sibTransId="{9955ACB3-6203-493B-BCA1-CFEE8B192179}"/>
    <dgm:cxn modelId="{5A99A168-5C29-40D1-8452-2D71B63D170A}" type="presOf" srcId="{5485C8BB-0318-45F9-AEF3-39E9C9BEABB7}" destId="{F0E09461-2972-4E43-B3F1-C2952309806E}" srcOrd="0" destOrd="0" presId="urn:microsoft.com/office/officeart/2005/8/layout/hProcess9"/>
    <dgm:cxn modelId="{21A21318-7131-41D5-A66A-C80D57C34490}" srcId="{0947E136-AF9E-4DEA-B123-C26BCA4732EF}" destId="{5485C8BB-0318-45F9-AEF3-39E9C9BEABB7}" srcOrd="0" destOrd="0" parTransId="{FFDF0A50-9FF4-4C30-98E8-66E2C1128985}" sibTransId="{967ABFEB-559B-4075-8A07-E9D95707241D}"/>
    <dgm:cxn modelId="{76E34819-71B2-4AFA-869C-952667212C96}" type="presParOf" srcId="{C50ACBFD-3C5B-49D4-A668-1C8AFC6FB76D}" destId="{435BB7AF-2F2C-41D3-85A2-113764FFE7C1}" srcOrd="0" destOrd="0" presId="urn:microsoft.com/office/officeart/2005/8/layout/hProcess9"/>
    <dgm:cxn modelId="{827EE4B0-1B06-448C-A608-56792E91CCB9}" type="presParOf" srcId="{C50ACBFD-3C5B-49D4-A668-1C8AFC6FB76D}" destId="{35775875-08D5-45B4-AF95-AB34BE4CDA54}" srcOrd="1" destOrd="0" presId="urn:microsoft.com/office/officeart/2005/8/layout/hProcess9"/>
    <dgm:cxn modelId="{0360B7FA-DFE5-422E-AB26-007E1DFA42D3}" type="presParOf" srcId="{35775875-08D5-45B4-AF95-AB34BE4CDA54}" destId="{F0E09461-2972-4E43-B3F1-C2952309806E}" srcOrd="0" destOrd="0" presId="urn:microsoft.com/office/officeart/2005/8/layout/hProcess9"/>
    <dgm:cxn modelId="{05EE466A-D11C-43CA-80C0-A24801C54B0F}" type="presParOf" srcId="{35775875-08D5-45B4-AF95-AB34BE4CDA54}" destId="{0566FA51-0296-42E4-8BAE-C61D817C045D}" srcOrd="1" destOrd="0" presId="urn:microsoft.com/office/officeart/2005/8/layout/hProcess9"/>
    <dgm:cxn modelId="{7110EC0F-92E3-4C72-A93D-688D1D302C64}" type="presParOf" srcId="{35775875-08D5-45B4-AF95-AB34BE4CDA54}" destId="{0893FCC4-AA98-45BF-917A-0D66F65A384C}" srcOrd="2" destOrd="0" presId="urn:microsoft.com/office/officeart/2005/8/layout/hProcess9"/>
    <dgm:cxn modelId="{FF1A37CA-875B-42CC-B932-C025B7920188}" type="presParOf" srcId="{35775875-08D5-45B4-AF95-AB34BE4CDA54}" destId="{6801C5F6-573A-46A3-8B11-F8957D6EBF5A}" srcOrd="3" destOrd="0" presId="urn:microsoft.com/office/officeart/2005/8/layout/hProcess9"/>
    <dgm:cxn modelId="{F8DAD43A-C3C1-461E-AFA5-5945E42DAE27}" type="presParOf" srcId="{35775875-08D5-45B4-AF95-AB34BE4CDA54}" destId="{27494DFC-3365-4595-AB4D-2FF3BE6F99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67251A-41CB-4BF9-8B02-7BB86144F744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68A7F93-4E12-46B8-A268-66A194D56CAC}">
      <dgm:prSet phldrT="[Текст]"/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E12B0C4-8BA5-4D46-9BA2-B699D3E0D3BB}" type="parTrans" cxnId="{50E6AA7A-FD69-45A6-92BD-13D1ADCD0CA9}">
      <dgm:prSet/>
      <dgm:spPr/>
      <dgm:t>
        <a:bodyPr/>
        <a:lstStyle/>
        <a:p>
          <a:endParaRPr lang="ru-RU"/>
        </a:p>
      </dgm:t>
    </dgm:pt>
    <dgm:pt modelId="{F7FAFADD-9F28-4D89-9815-9FE62CFA0036}" type="sibTrans" cxnId="{50E6AA7A-FD69-45A6-92BD-13D1ADCD0CA9}">
      <dgm:prSet/>
      <dgm:spPr/>
      <dgm:t>
        <a:bodyPr/>
        <a:lstStyle/>
        <a:p>
          <a:endParaRPr lang="ru-RU"/>
        </a:p>
      </dgm:t>
    </dgm:pt>
    <dgm:pt modelId="{2100383C-BF11-45FF-B559-DCDD0C805D1A}">
      <dgm:prSet phldrT="[Текст]" custT="1"/>
      <dgm:spPr>
        <a:solidFill>
          <a:schemeClr val="bg1">
            <a:alpha val="90000"/>
          </a:schemeClr>
        </a:solidFill>
        <a:ln>
          <a:solidFill>
            <a:srgbClr val="666699"/>
          </a:solidFill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Быть избирательным к тому, что мы смотрим, читаем и слушаем.  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D4BBF91C-A70C-4963-BB38-3F5888D84B71}" type="parTrans" cxnId="{1E4002E8-4E8D-4E7B-9C66-9C0AD07FF237}">
      <dgm:prSet/>
      <dgm:spPr/>
      <dgm:t>
        <a:bodyPr/>
        <a:lstStyle/>
        <a:p>
          <a:endParaRPr lang="ru-RU"/>
        </a:p>
      </dgm:t>
    </dgm:pt>
    <dgm:pt modelId="{1A7B379E-27E0-4958-ADBC-2E9DBF3ACF6C}" type="sibTrans" cxnId="{1E4002E8-4E8D-4E7B-9C66-9C0AD07FF237}">
      <dgm:prSet/>
      <dgm:spPr/>
      <dgm:t>
        <a:bodyPr/>
        <a:lstStyle/>
        <a:p>
          <a:endParaRPr lang="ru-RU"/>
        </a:p>
      </dgm:t>
    </dgm:pt>
    <dgm:pt modelId="{9F0AB836-5355-49A8-8FDE-60C0285C884D}">
      <dgm:prSet phldrT="[Текст]"/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89B2999-B57E-42D2-81D0-309107309D74}" type="parTrans" cxnId="{375B2C99-9296-41E8-8C8D-A03D79E108F3}">
      <dgm:prSet/>
      <dgm:spPr/>
      <dgm:t>
        <a:bodyPr/>
        <a:lstStyle/>
        <a:p>
          <a:endParaRPr lang="ru-RU"/>
        </a:p>
      </dgm:t>
    </dgm:pt>
    <dgm:pt modelId="{6DDF0CF6-4F6B-4795-A0A6-154E3C6031C0}" type="sibTrans" cxnId="{375B2C99-9296-41E8-8C8D-A03D79E108F3}">
      <dgm:prSet/>
      <dgm:spPr/>
      <dgm:t>
        <a:bodyPr/>
        <a:lstStyle/>
        <a:p>
          <a:endParaRPr lang="ru-RU"/>
        </a:p>
      </dgm:t>
    </dgm:pt>
    <dgm:pt modelId="{E1331D32-444D-48C1-A8AC-72A111D9E0BF}">
      <dgm:prSet phldrT="[Текст]"/>
      <dgm:spPr>
        <a:solidFill>
          <a:schemeClr val="bg1">
            <a:alpha val="90000"/>
          </a:schemeClr>
        </a:solidFill>
        <a:ln>
          <a:solidFill>
            <a:srgbClr val="666699"/>
          </a:solidFill>
        </a:ln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Анализировать свою жизнь, учиться смотреть на себя со стороны, учиться осознавать свои мысли и чувства.  </a:t>
          </a:r>
          <a:endParaRPr lang="ru-RU" dirty="0"/>
        </a:p>
      </dgm:t>
    </dgm:pt>
    <dgm:pt modelId="{AFE063F0-326D-46FD-B4E5-B869BB9E9534}" type="parTrans" cxnId="{11921021-E30F-44B1-A513-9E92CAE4DAA2}">
      <dgm:prSet/>
      <dgm:spPr/>
      <dgm:t>
        <a:bodyPr/>
        <a:lstStyle/>
        <a:p>
          <a:endParaRPr lang="ru-RU"/>
        </a:p>
      </dgm:t>
    </dgm:pt>
    <dgm:pt modelId="{5ABC5EC4-5CAD-40D3-B671-6BDD3B90F0E0}" type="sibTrans" cxnId="{11921021-E30F-44B1-A513-9E92CAE4DAA2}">
      <dgm:prSet/>
      <dgm:spPr/>
      <dgm:t>
        <a:bodyPr/>
        <a:lstStyle/>
        <a:p>
          <a:endParaRPr lang="ru-RU"/>
        </a:p>
      </dgm:t>
    </dgm:pt>
    <dgm:pt modelId="{A22F6216-619C-48B5-B944-16B10766777E}">
      <dgm:prSet phldrT="[Текст]"/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AE0D54D-2615-4B72-A85D-59ABFB3FCC9C}" type="parTrans" cxnId="{EC4108DB-FFE9-4D62-8C5A-CF09CF00E115}">
      <dgm:prSet/>
      <dgm:spPr/>
      <dgm:t>
        <a:bodyPr/>
        <a:lstStyle/>
        <a:p>
          <a:endParaRPr lang="ru-RU"/>
        </a:p>
      </dgm:t>
    </dgm:pt>
    <dgm:pt modelId="{7680C247-1CB9-4ABD-BC70-0C215FB56E58}" type="sibTrans" cxnId="{EC4108DB-FFE9-4D62-8C5A-CF09CF00E115}">
      <dgm:prSet/>
      <dgm:spPr/>
      <dgm:t>
        <a:bodyPr/>
        <a:lstStyle/>
        <a:p>
          <a:endParaRPr lang="ru-RU"/>
        </a:p>
      </dgm:t>
    </dgm:pt>
    <dgm:pt modelId="{AF98849E-73B7-42CB-80BF-9DD52E918918}">
      <dgm:prSet phldrT="[Текст]" custT="1"/>
      <dgm:spPr>
        <a:solidFill>
          <a:schemeClr val="bg1">
            <a:alpha val="90000"/>
          </a:schemeClr>
        </a:solidFill>
        <a:ln>
          <a:solidFill>
            <a:srgbClr val="666699"/>
          </a:solidFill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Наполнять свой внутренний мир, например, читая глубокие книги, проводя время на природе. </a:t>
          </a:r>
          <a:endParaRPr lang="ru-RU" dirty="0"/>
        </a:p>
      </dgm:t>
    </dgm:pt>
    <dgm:pt modelId="{8CF35F14-1165-4006-9248-AE3FBE03B792}" type="parTrans" cxnId="{E268DFF7-BEE2-406D-ACBF-60A64127F9B3}">
      <dgm:prSet/>
      <dgm:spPr/>
      <dgm:t>
        <a:bodyPr/>
        <a:lstStyle/>
        <a:p>
          <a:endParaRPr lang="ru-RU"/>
        </a:p>
      </dgm:t>
    </dgm:pt>
    <dgm:pt modelId="{3FC423D7-0B2A-48E5-8A4B-9F62955C985C}" type="sibTrans" cxnId="{E268DFF7-BEE2-406D-ACBF-60A64127F9B3}">
      <dgm:prSet/>
      <dgm:spPr/>
      <dgm:t>
        <a:bodyPr/>
        <a:lstStyle/>
        <a:p>
          <a:endParaRPr lang="ru-RU"/>
        </a:p>
      </dgm:t>
    </dgm:pt>
    <dgm:pt modelId="{42C4AE07-A176-4ED5-922B-2670FA0B5457}" type="pres">
      <dgm:prSet presAssocID="{DE67251A-41CB-4BF9-8B02-7BB86144F7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D88AE0-B5D6-44AF-ADE2-B6C7E15621F0}" type="pres">
      <dgm:prSet presAssocID="{168A7F93-4E12-46B8-A268-66A194D56CAC}" presName="composite" presStyleCnt="0"/>
      <dgm:spPr/>
    </dgm:pt>
    <dgm:pt modelId="{BB671536-06BD-467B-A6B7-692894D9BD7F}" type="pres">
      <dgm:prSet presAssocID="{168A7F93-4E12-46B8-A268-66A194D56CA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56F71-EF19-438F-BA28-AE24876158F4}" type="pres">
      <dgm:prSet presAssocID="{168A7F93-4E12-46B8-A268-66A194D56CA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7BFB1-5CA6-47A8-B5F1-B98D79717D71}" type="pres">
      <dgm:prSet presAssocID="{F7FAFADD-9F28-4D89-9815-9FE62CFA0036}" presName="sp" presStyleCnt="0"/>
      <dgm:spPr/>
    </dgm:pt>
    <dgm:pt modelId="{4E5AAE0C-D2BB-49F5-BFA2-38C52EEDD79C}" type="pres">
      <dgm:prSet presAssocID="{9F0AB836-5355-49A8-8FDE-60C0285C884D}" presName="composite" presStyleCnt="0"/>
      <dgm:spPr/>
    </dgm:pt>
    <dgm:pt modelId="{72085980-B70A-4FF3-8703-1546C92C48A9}" type="pres">
      <dgm:prSet presAssocID="{9F0AB836-5355-49A8-8FDE-60C0285C884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F3FEC-973A-4411-BFA1-F10C11828F58}" type="pres">
      <dgm:prSet presAssocID="{9F0AB836-5355-49A8-8FDE-60C0285C884D}" presName="descendantText" presStyleLbl="alignAcc1" presStyleIdx="1" presStyleCnt="3" custLinFactNeighborX="549" custLinFactNeighborY="-2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45380-01F2-4B28-9D8C-5606495DF06E}" type="pres">
      <dgm:prSet presAssocID="{6DDF0CF6-4F6B-4795-A0A6-154E3C6031C0}" presName="sp" presStyleCnt="0"/>
      <dgm:spPr/>
    </dgm:pt>
    <dgm:pt modelId="{E0374A3B-46F7-40AF-8FF0-D4573AFADD66}" type="pres">
      <dgm:prSet presAssocID="{A22F6216-619C-48B5-B944-16B10766777E}" presName="composite" presStyleCnt="0"/>
      <dgm:spPr/>
    </dgm:pt>
    <dgm:pt modelId="{17D14925-AD2C-4838-BF9C-7BC525474423}" type="pres">
      <dgm:prSet presAssocID="{A22F6216-619C-48B5-B944-16B10766777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DA245-1665-40C0-AEE9-B78FD3611C77}" type="pres">
      <dgm:prSet presAssocID="{A22F6216-619C-48B5-B944-16B10766777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68DFF7-BEE2-406D-ACBF-60A64127F9B3}" srcId="{A22F6216-619C-48B5-B944-16B10766777E}" destId="{AF98849E-73B7-42CB-80BF-9DD52E918918}" srcOrd="0" destOrd="0" parTransId="{8CF35F14-1165-4006-9248-AE3FBE03B792}" sibTransId="{3FC423D7-0B2A-48E5-8A4B-9F62955C985C}"/>
    <dgm:cxn modelId="{B910ED61-5BB6-41E6-A97F-85449A10D664}" type="presOf" srcId="{2100383C-BF11-45FF-B559-DCDD0C805D1A}" destId="{9E756F71-EF19-438F-BA28-AE24876158F4}" srcOrd="0" destOrd="0" presId="urn:microsoft.com/office/officeart/2005/8/layout/chevron2"/>
    <dgm:cxn modelId="{50E6AA7A-FD69-45A6-92BD-13D1ADCD0CA9}" srcId="{DE67251A-41CB-4BF9-8B02-7BB86144F744}" destId="{168A7F93-4E12-46B8-A268-66A194D56CAC}" srcOrd="0" destOrd="0" parTransId="{7E12B0C4-8BA5-4D46-9BA2-B699D3E0D3BB}" sibTransId="{F7FAFADD-9F28-4D89-9815-9FE62CFA0036}"/>
    <dgm:cxn modelId="{11921021-E30F-44B1-A513-9E92CAE4DAA2}" srcId="{9F0AB836-5355-49A8-8FDE-60C0285C884D}" destId="{E1331D32-444D-48C1-A8AC-72A111D9E0BF}" srcOrd="0" destOrd="0" parTransId="{AFE063F0-326D-46FD-B4E5-B869BB9E9534}" sibTransId="{5ABC5EC4-5CAD-40D3-B671-6BDD3B90F0E0}"/>
    <dgm:cxn modelId="{1E4002E8-4E8D-4E7B-9C66-9C0AD07FF237}" srcId="{168A7F93-4E12-46B8-A268-66A194D56CAC}" destId="{2100383C-BF11-45FF-B559-DCDD0C805D1A}" srcOrd="0" destOrd="0" parTransId="{D4BBF91C-A70C-4963-BB38-3F5888D84B71}" sibTransId="{1A7B379E-27E0-4958-ADBC-2E9DBF3ACF6C}"/>
    <dgm:cxn modelId="{F6EE75A2-ADEE-4F82-B7C0-0254F03B684E}" type="presOf" srcId="{E1331D32-444D-48C1-A8AC-72A111D9E0BF}" destId="{52BF3FEC-973A-4411-BFA1-F10C11828F58}" srcOrd="0" destOrd="0" presId="urn:microsoft.com/office/officeart/2005/8/layout/chevron2"/>
    <dgm:cxn modelId="{9DE2DADA-C27F-4AF8-8A4B-B8D253B01366}" type="presOf" srcId="{168A7F93-4E12-46B8-A268-66A194D56CAC}" destId="{BB671536-06BD-467B-A6B7-692894D9BD7F}" srcOrd="0" destOrd="0" presId="urn:microsoft.com/office/officeart/2005/8/layout/chevron2"/>
    <dgm:cxn modelId="{DC47E096-DE53-4E76-B276-3CA8622B5910}" type="presOf" srcId="{9F0AB836-5355-49A8-8FDE-60C0285C884D}" destId="{72085980-B70A-4FF3-8703-1546C92C48A9}" srcOrd="0" destOrd="0" presId="urn:microsoft.com/office/officeart/2005/8/layout/chevron2"/>
    <dgm:cxn modelId="{375B2C99-9296-41E8-8C8D-A03D79E108F3}" srcId="{DE67251A-41CB-4BF9-8B02-7BB86144F744}" destId="{9F0AB836-5355-49A8-8FDE-60C0285C884D}" srcOrd="1" destOrd="0" parTransId="{989B2999-B57E-42D2-81D0-309107309D74}" sibTransId="{6DDF0CF6-4F6B-4795-A0A6-154E3C6031C0}"/>
    <dgm:cxn modelId="{5B43EB3E-E152-456C-A186-979A6F5F7E59}" type="presOf" srcId="{AF98849E-73B7-42CB-80BF-9DD52E918918}" destId="{9FFDA245-1665-40C0-AEE9-B78FD3611C77}" srcOrd="0" destOrd="0" presId="urn:microsoft.com/office/officeart/2005/8/layout/chevron2"/>
    <dgm:cxn modelId="{7C9CB9AC-6D8A-49EB-A751-97DCAB308208}" type="presOf" srcId="{A22F6216-619C-48B5-B944-16B10766777E}" destId="{17D14925-AD2C-4838-BF9C-7BC525474423}" srcOrd="0" destOrd="0" presId="urn:microsoft.com/office/officeart/2005/8/layout/chevron2"/>
    <dgm:cxn modelId="{EC4108DB-FFE9-4D62-8C5A-CF09CF00E115}" srcId="{DE67251A-41CB-4BF9-8B02-7BB86144F744}" destId="{A22F6216-619C-48B5-B944-16B10766777E}" srcOrd="2" destOrd="0" parTransId="{FAE0D54D-2615-4B72-A85D-59ABFB3FCC9C}" sibTransId="{7680C247-1CB9-4ABD-BC70-0C215FB56E58}"/>
    <dgm:cxn modelId="{65B8E35C-6C2B-4596-B4BB-779C5996DF50}" type="presOf" srcId="{DE67251A-41CB-4BF9-8B02-7BB86144F744}" destId="{42C4AE07-A176-4ED5-922B-2670FA0B5457}" srcOrd="0" destOrd="0" presId="urn:microsoft.com/office/officeart/2005/8/layout/chevron2"/>
    <dgm:cxn modelId="{D47683A3-93BE-468A-9644-DE26DE095F50}" type="presParOf" srcId="{42C4AE07-A176-4ED5-922B-2670FA0B5457}" destId="{1AD88AE0-B5D6-44AF-ADE2-B6C7E15621F0}" srcOrd="0" destOrd="0" presId="urn:microsoft.com/office/officeart/2005/8/layout/chevron2"/>
    <dgm:cxn modelId="{5B08F2A5-1CDF-40E0-B84C-31FF59668D5C}" type="presParOf" srcId="{1AD88AE0-B5D6-44AF-ADE2-B6C7E15621F0}" destId="{BB671536-06BD-467B-A6B7-692894D9BD7F}" srcOrd="0" destOrd="0" presId="urn:microsoft.com/office/officeart/2005/8/layout/chevron2"/>
    <dgm:cxn modelId="{2A61E59A-DC36-4AED-931A-585F42FE9181}" type="presParOf" srcId="{1AD88AE0-B5D6-44AF-ADE2-B6C7E15621F0}" destId="{9E756F71-EF19-438F-BA28-AE24876158F4}" srcOrd="1" destOrd="0" presId="urn:microsoft.com/office/officeart/2005/8/layout/chevron2"/>
    <dgm:cxn modelId="{A0221832-2ED0-49C4-B608-9248F35A68C6}" type="presParOf" srcId="{42C4AE07-A176-4ED5-922B-2670FA0B5457}" destId="{B257BFB1-5CA6-47A8-B5F1-B98D79717D71}" srcOrd="1" destOrd="0" presId="urn:microsoft.com/office/officeart/2005/8/layout/chevron2"/>
    <dgm:cxn modelId="{59D83BAC-C8ED-4315-9FEA-8AA02D7D13CE}" type="presParOf" srcId="{42C4AE07-A176-4ED5-922B-2670FA0B5457}" destId="{4E5AAE0C-D2BB-49F5-BFA2-38C52EEDD79C}" srcOrd="2" destOrd="0" presId="urn:microsoft.com/office/officeart/2005/8/layout/chevron2"/>
    <dgm:cxn modelId="{0629C281-1E0B-45E2-80DA-0591E786CB13}" type="presParOf" srcId="{4E5AAE0C-D2BB-49F5-BFA2-38C52EEDD79C}" destId="{72085980-B70A-4FF3-8703-1546C92C48A9}" srcOrd="0" destOrd="0" presId="urn:microsoft.com/office/officeart/2005/8/layout/chevron2"/>
    <dgm:cxn modelId="{86E15A79-8BA1-4EB1-8513-D0E341D63E73}" type="presParOf" srcId="{4E5AAE0C-D2BB-49F5-BFA2-38C52EEDD79C}" destId="{52BF3FEC-973A-4411-BFA1-F10C11828F58}" srcOrd="1" destOrd="0" presId="urn:microsoft.com/office/officeart/2005/8/layout/chevron2"/>
    <dgm:cxn modelId="{D03DC698-C174-41D5-867B-24532E646EEE}" type="presParOf" srcId="{42C4AE07-A176-4ED5-922B-2670FA0B5457}" destId="{5A645380-01F2-4B28-9D8C-5606495DF06E}" srcOrd="3" destOrd="0" presId="urn:microsoft.com/office/officeart/2005/8/layout/chevron2"/>
    <dgm:cxn modelId="{9DF9E941-0016-4361-84A7-694A3298C6E9}" type="presParOf" srcId="{42C4AE07-A176-4ED5-922B-2670FA0B5457}" destId="{E0374A3B-46F7-40AF-8FF0-D4573AFADD66}" srcOrd="4" destOrd="0" presId="urn:microsoft.com/office/officeart/2005/8/layout/chevron2"/>
    <dgm:cxn modelId="{46A0CDDA-0C0B-4304-BBD4-28FDF8304CB5}" type="presParOf" srcId="{E0374A3B-46F7-40AF-8FF0-D4573AFADD66}" destId="{17D14925-AD2C-4838-BF9C-7BC525474423}" srcOrd="0" destOrd="0" presId="urn:microsoft.com/office/officeart/2005/8/layout/chevron2"/>
    <dgm:cxn modelId="{888DC06C-E819-4459-8E28-AB36FCDBAEF7}" type="presParOf" srcId="{E0374A3B-46F7-40AF-8FF0-D4573AFADD66}" destId="{9FFDA245-1665-40C0-AEE9-B78FD3611C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734399-69B8-4259-A3DC-E40946A900B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E6832-4F30-46DE-8FDF-CE1DEA5CE129}">
      <dgm:prSet custT="1"/>
      <dgm:spPr>
        <a:solidFill>
          <a:srgbClr val="666699"/>
        </a:solidFill>
        <a:ln>
          <a:solidFill>
            <a:srgbClr val="666699"/>
          </a:solidFill>
        </a:ln>
      </dgm:spPr>
      <dgm:t>
        <a:bodyPr/>
        <a:lstStyle/>
        <a:p>
          <a:pPr algn="just"/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Физическое развитие. Это здоровье, дающее силы для любой деятельности.</a:t>
          </a:r>
          <a:endParaRPr lang="ru-RU" sz="1800" b="1" dirty="0">
            <a:solidFill>
              <a:schemeClr val="bg1"/>
            </a:solidFill>
          </a:endParaRPr>
        </a:p>
      </dgm:t>
    </dgm:pt>
    <dgm:pt modelId="{68692119-A834-4741-BF74-99DA04285154}" type="parTrans" cxnId="{795E1899-B8AE-44A6-9122-5CC394D87972}">
      <dgm:prSet/>
      <dgm:spPr/>
      <dgm:t>
        <a:bodyPr/>
        <a:lstStyle/>
        <a:p>
          <a:endParaRPr lang="ru-RU"/>
        </a:p>
      </dgm:t>
    </dgm:pt>
    <dgm:pt modelId="{D55E42E7-21E7-49EB-BDC1-E3CDDA75AB9E}" type="sibTrans" cxnId="{795E1899-B8AE-44A6-9122-5CC394D87972}">
      <dgm:prSet/>
      <dgm:spPr/>
      <dgm:t>
        <a:bodyPr/>
        <a:lstStyle/>
        <a:p>
          <a:endParaRPr lang="ru-RU"/>
        </a:p>
      </dgm:t>
    </dgm:pt>
    <dgm:pt modelId="{98BB2063-F665-41B1-86C5-EC1266894DF4}">
      <dgm:prSet custT="1"/>
      <dgm:spPr>
        <a:solidFill>
          <a:srgbClr val="666699"/>
        </a:solidFill>
        <a:ln>
          <a:solidFill>
            <a:srgbClr val="666699"/>
          </a:solidFill>
        </a:ln>
      </dgm:spPr>
      <dgm:t>
        <a:bodyPr/>
        <a:lstStyle/>
        <a:p>
          <a:pPr algn="just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Образование. Это интеллект, знания, умения, навыки.  </a:t>
          </a:r>
        </a:p>
      </dgm:t>
    </dgm:pt>
    <dgm:pt modelId="{50028015-9123-4801-9D11-50ABAEC93076}" type="parTrans" cxnId="{444A2918-B259-4D4C-ACA9-7A110CD2F439}">
      <dgm:prSet/>
      <dgm:spPr/>
      <dgm:t>
        <a:bodyPr/>
        <a:lstStyle/>
        <a:p>
          <a:endParaRPr lang="ru-RU"/>
        </a:p>
      </dgm:t>
    </dgm:pt>
    <dgm:pt modelId="{BF100CE3-6824-473A-94DA-AA1536F1E862}" type="sibTrans" cxnId="{444A2918-B259-4D4C-ACA9-7A110CD2F439}">
      <dgm:prSet/>
      <dgm:spPr/>
      <dgm:t>
        <a:bodyPr/>
        <a:lstStyle/>
        <a:p>
          <a:endParaRPr lang="ru-RU"/>
        </a:p>
      </dgm:t>
    </dgm:pt>
    <dgm:pt modelId="{D575C9FF-FB12-4F6C-933A-FAF9C156AEAF}">
      <dgm:prSet custT="1"/>
      <dgm:spPr>
        <a:solidFill>
          <a:srgbClr val="666699"/>
        </a:solidFill>
        <a:ln>
          <a:solidFill>
            <a:srgbClr val="666699"/>
          </a:solidFill>
        </a:ln>
      </dgm:spPr>
      <dgm:t>
        <a:bodyPr/>
        <a:lstStyle/>
        <a:p>
          <a:pPr algn="just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Отношения с окружающими. Это проявление заботы, доброты, внимания к родным, знакомым, коллегам и обществу в целом.  </a:t>
          </a:r>
          <a:endParaRPr lang="ru-RU" sz="1800" b="1" dirty="0"/>
        </a:p>
      </dgm:t>
    </dgm:pt>
    <dgm:pt modelId="{FD5CBF23-32DA-4827-8F09-8BBC1CF5AD68}" type="parTrans" cxnId="{BCBE8AB2-EEBB-4364-A08D-97E18F8D7351}">
      <dgm:prSet/>
      <dgm:spPr/>
      <dgm:t>
        <a:bodyPr/>
        <a:lstStyle/>
        <a:p>
          <a:endParaRPr lang="ru-RU"/>
        </a:p>
      </dgm:t>
    </dgm:pt>
    <dgm:pt modelId="{F2493F69-515A-4437-AB32-B5F3BFD30743}" type="sibTrans" cxnId="{BCBE8AB2-EEBB-4364-A08D-97E18F8D7351}">
      <dgm:prSet/>
      <dgm:spPr/>
      <dgm:t>
        <a:bodyPr/>
        <a:lstStyle/>
        <a:p>
          <a:endParaRPr lang="ru-RU"/>
        </a:p>
      </dgm:t>
    </dgm:pt>
    <dgm:pt modelId="{A79BB6F7-C466-4197-A89C-E5D09CA5B387}">
      <dgm:prSet/>
      <dgm:spPr>
        <a:solidFill>
          <a:srgbClr val="666699"/>
        </a:solidFill>
        <a:ln>
          <a:solidFill>
            <a:srgbClr val="666699"/>
          </a:solidFill>
        </a:ln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Внутренний мир. Это духовная составляющая: источник ценностей, целей, смысла и внутренней силы.  </a:t>
          </a:r>
        </a:p>
      </dgm:t>
    </dgm:pt>
    <dgm:pt modelId="{52CB1101-4802-46B3-A75B-CA723E14B9BF}" type="parTrans" cxnId="{C2EB24DD-3674-4064-BE83-4E63D9CDBFB0}">
      <dgm:prSet/>
      <dgm:spPr/>
      <dgm:t>
        <a:bodyPr/>
        <a:lstStyle/>
        <a:p>
          <a:endParaRPr lang="ru-RU"/>
        </a:p>
      </dgm:t>
    </dgm:pt>
    <dgm:pt modelId="{574A37B4-B9E2-465F-9067-11AC02016DD3}" type="sibTrans" cxnId="{C2EB24DD-3674-4064-BE83-4E63D9CDBFB0}">
      <dgm:prSet/>
      <dgm:spPr/>
      <dgm:t>
        <a:bodyPr/>
        <a:lstStyle/>
        <a:p>
          <a:endParaRPr lang="ru-RU"/>
        </a:p>
      </dgm:t>
    </dgm:pt>
    <dgm:pt modelId="{FC4C5665-E792-4EE6-B24C-D73A20E52721}" type="pres">
      <dgm:prSet presAssocID="{D9734399-69B8-4259-A3DC-E40946A900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3DCA1-ECC0-4EAB-9007-3EDE16626EA8}" type="pres">
      <dgm:prSet presAssocID="{D9734399-69B8-4259-A3DC-E40946A900B9}" presName="dummyMaxCanvas" presStyleCnt="0">
        <dgm:presLayoutVars/>
      </dgm:prSet>
      <dgm:spPr/>
    </dgm:pt>
    <dgm:pt modelId="{2BC018DC-D2AC-4F8B-AD26-CF3033AA7205}" type="pres">
      <dgm:prSet presAssocID="{D9734399-69B8-4259-A3DC-E40946A900B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D6E12-1A93-45F0-AB0D-3C17CCA835EE}" type="pres">
      <dgm:prSet presAssocID="{D9734399-69B8-4259-A3DC-E40946A900B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1769F-A011-4CEE-B024-5638A1641ED9}" type="pres">
      <dgm:prSet presAssocID="{D9734399-69B8-4259-A3DC-E40946A900B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96BDD-D1F4-40D1-9D83-9B42B55F1D40}" type="pres">
      <dgm:prSet presAssocID="{D9734399-69B8-4259-A3DC-E40946A900B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8C0E9-61AB-4CED-94FB-EEA26AE842EB}" type="pres">
      <dgm:prSet presAssocID="{D9734399-69B8-4259-A3DC-E40946A900B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72B05-76DA-496C-BE97-F78CD88E770B}" type="pres">
      <dgm:prSet presAssocID="{D9734399-69B8-4259-A3DC-E40946A900B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9A905-6447-4D47-BCFD-3F38A4C7F415}" type="pres">
      <dgm:prSet presAssocID="{D9734399-69B8-4259-A3DC-E40946A900B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98E03-5CFA-4D6E-9657-12554C8CED3F}" type="pres">
      <dgm:prSet presAssocID="{D9734399-69B8-4259-A3DC-E40946A900B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39DFD-958D-4CF7-9AFF-954111BEE86C}" type="pres">
      <dgm:prSet presAssocID="{D9734399-69B8-4259-A3DC-E40946A900B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D466B-D449-4FAC-9792-1E5137474BFA}" type="pres">
      <dgm:prSet presAssocID="{D9734399-69B8-4259-A3DC-E40946A900B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ADB29-8826-4643-B035-34AE5ECAF30C}" type="pres">
      <dgm:prSet presAssocID="{D9734399-69B8-4259-A3DC-E40946A900B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A4134F-8050-482F-A691-E79A73960559}" type="presOf" srcId="{98BB2063-F665-41B1-86C5-EC1266894DF4}" destId="{EA539DFD-958D-4CF7-9AFF-954111BEE86C}" srcOrd="1" destOrd="0" presId="urn:microsoft.com/office/officeart/2005/8/layout/vProcess5"/>
    <dgm:cxn modelId="{F2D250BF-D8C6-4A82-8556-4056F86063D7}" type="presOf" srcId="{F95E6832-4F30-46DE-8FDF-CE1DEA5CE129}" destId="{2BC018DC-D2AC-4F8B-AD26-CF3033AA7205}" srcOrd="0" destOrd="0" presId="urn:microsoft.com/office/officeart/2005/8/layout/vProcess5"/>
    <dgm:cxn modelId="{C2EB24DD-3674-4064-BE83-4E63D9CDBFB0}" srcId="{D9734399-69B8-4259-A3DC-E40946A900B9}" destId="{A79BB6F7-C466-4197-A89C-E5D09CA5B387}" srcOrd="3" destOrd="0" parTransId="{52CB1101-4802-46B3-A75B-CA723E14B9BF}" sibTransId="{574A37B4-B9E2-465F-9067-11AC02016DD3}"/>
    <dgm:cxn modelId="{350DC763-06A3-409F-B374-8DDE39E12A6B}" type="presOf" srcId="{D55E42E7-21E7-49EB-BDC1-E3CDDA75AB9E}" destId="{D6D8C0E9-61AB-4CED-94FB-EEA26AE842EB}" srcOrd="0" destOrd="0" presId="urn:microsoft.com/office/officeart/2005/8/layout/vProcess5"/>
    <dgm:cxn modelId="{BCBE8AB2-EEBB-4364-A08D-97E18F8D7351}" srcId="{D9734399-69B8-4259-A3DC-E40946A900B9}" destId="{D575C9FF-FB12-4F6C-933A-FAF9C156AEAF}" srcOrd="2" destOrd="0" parTransId="{FD5CBF23-32DA-4827-8F09-8BBC1CF5AD68}" sibTransId="{F2493F69-515A-4437-AB32-B5F3BFD30743}"/>
    <dgm:cxn modelId="{07F46348-9214-4DCF-9C36-E5DD71B839E5}" type="presOf" srcId="{D575C9FF-FB12-4F6C-933A-FAF9C156AEAF}" destId="{A8FD466B-D449-4FAC-9792-1E5137474BFA}" srcOrd="1" destOrd="0" presId="urn:microsoft.com/office/officeart/2005/8/layout/vProcess5"/>
    <dgm:cxn modelId="{395C146E-BF7C-485D-A812-C2E78D2C258C}" type="presOf" srcId="{A79BB6F7-C466-4197-A89C-E5D09CA5B387}" destId="{6C096BDD-D1F4-40D1-9D83-9B42B55F1D40}" srcOrd="0" destOrd="0" presId="urn:microsoft.com/office/officeart/2005/8/layout/vProcess5"/>
    <dgm:cxn modelId="{A84D7301-DE86-4B92-97FC-4BCF7CEB3C2B}" type="presOf" srcId="{98BB2063-F665-41B1-86C5-EC1266894DF4}" destId="{647D6E12-1A93-45F0-AB0D-3C17CCA835EE}" srcOrd="0" destOrd="0" presId="urn:microsoft.com/office/officeart/2005/8/layout/vProcess5"/>
    <dgm:cxn modelId="{E98A18B7-BD7A-42B7-8342-EED2D1403309}" type="presOf" srcId="{D575C9FF-FB12-4F6C-933A-FAF9C156AEAF}" destId="{AE61769F-A011-4CEE-B024-5638A1641ED9}" srcOrd="0" destOrd="0" presId="urn:microsoft.com/office/officeart/2005/8/layout/vProcess5"/>
    <dgm:cxn modelId="{F8D5D5D3-AA3F-4054-9D34-A34222206034}" type="presOf" srcId="{F2493F69-515A-4437-AB32-B5F3BFD30743}" destId="{6129A905-6447-4D47-BCFD-3F38A4C7F415}" srcOrd="0" destOrd="0" presId="urn:microsoft.com/office/officeart/2005/8/layout/vProcess5"/>
    <dgm:cxn modelId="{795E1899-B8AE-44A6-9122-5CC394D87972}" srcId="{D9734399-69B8-4259-A3DC-E40946A900B9}" destId="{F95E6832-4F30-46DE-8FDF-CE1DEA5CE129}" srcOrd="0" destOrd="0" parTransId="{68692119-A834-4741-BF74-99DA04285154}" sibTransId="{D55E42E7-21E7-49EB-BDC1-E3CDDA75AB9E}"/>
    <dgm:cxn modelId="{1228DCCA-01FE-40B9-B885-C81B93B641A1}" type="presOf" srcId="{F95E6832-4F30-46DE-8FDF-CE1DEA5CE129}" destId="{B7F98E03-5CFA-4D6E-9657-12554C8CED3F}" srcOrd="1" destOrd="0" presId="urn:microsoft.com/office/officeart/2005/8/layout/vProcess5"/>
    <dgm:cxn modelId="{EE9AC85B-FF02-42F3-BC4C-001FD39F5204}" type="presOf" srcId="{D9734399-69B8-4259-A3DC-E40946A900B9}" destId="{FC4C5665-E792-4EE6-B24C-D73A20E52721}" srcOrd="0" destOrd="0" presId="urn:microsoft.com/office/officeart/2005/8/layout/vProcess5"/>
    <dgm:cxn modelId="{2ABF9E8D-88E9-4996-9A29-052A13499B3D}" type="presOf" srcId="{A79BB6F7-C466-4197-A89C-E5D09CA5B387}" destId="{D7EADB29-8826-4643-B035-34AE5ECAF30C}" srcOrd="1" destOrd="0" presId="urn:microsoft.com/office/officeart/2005/8/layout/vProcess5"/>
    <dgm:cxn modelId="{444A2918-B259-4D4C-ACA9-7A110CD2F439}" srcId="{D9734399-69B8-4259-A3DC-E40946A900B9}" destId="{98BB2063-F665-41B1-86C5-EC1266894DF4}" srcOrd="1" destOrd="0" parTransId="{50028015-9123-4801-9D11-50ABAEC93076}" sibTransId="{BF100CE3-6824-473A-94DA-AA1536F1E862}"/>
    <dgm:cxn modelId="{D04BDF2B-1C69-4569-8CD4-4812884154E5}" type="presOf" srcId="{BF100CE3-6824-473A-94DA-AA1536F1E862}" destId="{75B72B05-76DA-496C-BE97-F78CD88E770B}" srcOrd="0" destOrd="0" presId="urn:microsoft.com/office/officeart/2005/8/layout/vProcess5"/>
    <dgm:cxn modelId="{C55EA094-4C48-46D9-B9C8-C4D3CD943F95}" type="presParOf" srcId="{FC4C5665-E792-4EE6-B24C-D73A20E52721}" destId="{0BE3DCA1-ECC0-4EAB-9007-3EDE16626EA8}" srcOrd="0" destOrd="0" presId="urn:microsoft.com/office/officeart/2005/8/layout/vProcess5"/>
    <dgm:cxn modelId="{AC505B65-A63B-4803-A145-245287A027C0}" type="presParOf" srcId="{FC4C5665-E792-4EE6-B24C-D73A20E52721}" destId="{2BC018DC-D2AC-4F8B-AD26-CF3033AA7205}" srcOrd="1" destOrd="0" presId="urn:microsoft.com/office/officeart/2005/8/layout/vProcess5"/>
    <dgm:cxn modelId="{DD4DD969-DDFF-4634-B12F-D0833623D428}" type="presParOf" srcId="{FC4C5665-E792-4EE6-B24C-D73A20E52721}" destId="{647D6E12-1A93-45F0-AB0D-3C17CCA835EE}" srcOrd="2" destOrd="0" presId="urn:microsoft.com/office/officeart/2005/8/layout/vProcess5"/>
    <dgm:cxn modelId="{0483241E-437A-4A4E-9C95-1A67CE7B8393}" type="presParOf" srcId="{FC4C5665-E792-4EE6-B24C-D73A20E52721}" destId="{AE61769F-A011-4CEE-B024-5638A1641ED9}" srcOrd="3" destOrd="0" presId="urn:microsoft.com/office/officeart/2005/8/layout/vProcess5"/>
    <dgm:cxn modelId="{14347221-F123-4922-88BD-91FD8DEC80FD}" type="presParOf" srcId="{FC4C5665-E792-4EE6-B24C-D73A20E52721}" destId="{6C096BDD-D1F4-40D1-9D83-9B42B55F1D40}" srcOrd="4" destOrd="0" presId="urn:microsoft.com/office/officeart/2005/8/layout/vProcess5"/>
    <dgm:cxn modelId="{D359D555-79A0-467A-8069-E552D2837D4C}" type="presParOf" srcId="{FC4C5665-E792-4EE6-B24C-D73A20E52721}" destId="{D6D8C0E9-61AB-4CED-94FB-EEA26AE842EB}" srcOrd="5" destOrd="0" presId="urn:microsoft.com/office/officeart/2005/8/layout/vProcess5"/>
    <dgm:cxn modelId="{DDBF729D-1A29-4B7C-B542-7DD0457AE5E1}" type="presParOf" srcId="{FC4C5665-E792-4EE6-B24C-D73A20E52721}" destId="{75B72B05-76DA-496C-BE97-F78CD88E770B}" srcOrd="6" destOrd="0" presId="urn:microsoft.com/office/officeart/2005/8/layout/vProcess5"/>
    <dgm:cxn modelId="{8F9EED40-6764-4A14-A7A9-BFBC117BD5F4}" type="presParOf" srcId="{FC4C5665-E792-4EE6-B24C-D73A20E52721}" destId="{6129A905-6447-4D47-BCFD-3F38A4C7F415}" srcOrd="7" destOrd="0" presId="urn:microsoft.com/office/officeart/2005/8/layout/vProcess5"/>
    <dgm:cxn modelId="{BF1ED99A-02D4-4369-906A-99FD58D488B9}" type="presParOf" srcId="{FC4C5665-E792-4EE6-B24C-D73A20E52721}" destId="{B7F98E03-5CFA-4D6E-9657-12554C8CED3F}" srcOrd="8" destOrd="0" presId="urn:microsoft.com/office/officeart/2005/8/layout/vProcess5"/>
    <dgm:cxn modelId="{602067D3-DED7-4A5F-BCE8-CAAD54830000}" type="presParOf" srcId="{FC4C5665-E792-4EE6-B24C-D73A20E52721}" destId="{EA539DFD-958D-4CF7-9AFF-954111BEE86C}" srcOrd="9" destOrd="0" presId="urn:microsoft.com/office/officeart/2005/8/layout/vProcess5"/>
    <dgm:cxn modelId="{3E4FA2A0-D629-42B4-A591-F2E94BBCF922}" type="presParOf" srcId="{FC4C5665-E792-4EE6-B24C-D73A20E52721}" destId="{A8FD466B-D449-4FAC-9792-1E5137474BFA}" srcOrd="10" destOrd="0" presId="urn:microsoft.com/office/officeart/2005/8/layout/vProcess5"/>
    <dgm:cxn modelId="{ACD46FF4-35F0-4E28-8B57-546E8CB30282}" type="presParOf" srcId="{FC4C5665-E792-4EE6-B24C-D73A20E52721}" destId="{D7EADB29-8826-4643-B035-34AE5ECAF30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C2911-A998-42ED-B911-A1F81F86901B}">
      <dsp:nvSpPr>
        <dsp:cNvPr id="0" name=""/>
        <dsp:cNvSpPr/>
      </dsp:nvSpPr>
      <dsp:spPr>
        <a:xfrm>
          <a:off x="806489" y="0"/>
          <a:ext cx="9140215" cy="2808312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D023FC0-8276-40A3-84F9-0FF5B5F442C3}">
      <dsp:nvSpPr>
        <dsp:cNvPr id="0" name=""/>
        <dsp:cNvSpPr/>
      </dsp:nvSpPr>
      <dsp:spPr>
        <a:xfrm>
          <a:off x="1857" y="761035"/>
          <a:ext cx="3515302" cy="1286240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Внутриклеточный синтез</a:t>
          </a:r>
          <a:r>
            <a:rPr lang="ru-RU" sz="1400" kern="12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:  белки теплового шока или стресс белки (защита, реанимация разрушенных белков)</a:t>
          </a:r>
          <a:endParaRPr lang="ru-RU" sz="1400" kern="1200" dirty="0">
            <a:solidFill>
              <a:schemeClr val="tx1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64646" y="823824"/>
        <a:ext cx="3389724" cy="1160662"/>
      </dsp:txXfrm>
    </dsp:sp>
    <dsp:sp modelId="{A1462C27-ECA7-4EC2-A8BA-B9290E06F240}">
      <dsp:nvSpPr>
        <dsp:cNvPr id="0" name=""/>
        <dsp:cNvSpPr/>
      </dsp:nvSpPr>
      <dsp:spPr>
        <a:xfrm>
          <a:off x="3982886" y="761035"/>
          <a:ext cx="4357202" cy="1286240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В </a:t>
          </a:r>
          <a:r>
            <a:rPr lang="ru-RU" sz="1400" b="1" kern="12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нервной системе </a:t>
          </a:r>
          <a:r>
            <a:rPr lang="ru-RU" sz="1400" kern="12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вырабатываются медиаторы ГАМК  или тормозные медиаторы  и купируют последствия стресса: ритма сердца, судорожный синдром. </a:t>
          </a:r>
          <a:r>
            <a:rPr lang="ru-RU" sz="1400" kern="1200" dirty="0" err="1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мобилизируют</a:t>
          </a:r>
          <a:r>
            <a:rPr lang="ru-RU" sz="1400" kern="12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 систему для противостояния последующим стрессам</a:t>
          </a:r>
          <a:endParaRPr lang="ru-RU" sz="1400" kern="1200" dirty="0">
            <a:solidFill>
              <a:schemeClr val="tx1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4045675" y="823824"/>
        <a:ext cx="4231624" cy="1160662"/>
      </dsp:txXfrm>
    </dsp:sp>
    <dsp:sp modelId="{6494B153-9C84-4E72-8725-DF03E36EE644}">
      <dsp:nvSpPr>
        <dsp:cNvPr id="0" name=""/>
        <dsp:cNvSpPr/>
      </dsp:nvSpPr>
      <dsp:spPr>
        <a:xfrm>
          <a:off x="8805816" y="842493"/>
          <a:ext cx="1945521" cy="1123324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Оперативный покой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0652" y="897329"/>
        <a:ext cx="1835849" cy="101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BB7AF-2F2C-41D3-85A2-113764FFE7C1}">
      <dsp:nvSpPr>
        <dsp:cNvPr id="0" name=""/>
        <dsp:cNvSpPr/>
      </dsp:nvSpPr>
      <dsp:spPr>
        <a:xfrm>
          <a:off x="892899" y="0"/>
          <a:ext cx="10119524" cy="2664295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0E09461-2972-4E43-B3F1-C2952309806E}">
      <dsp:nvSpPr>
        <dsp:cNvPr id="0" name=""/>
        <dsp:cNvSpPr/>
      </dsp:nvSpPr>
      <dsp:spPr>
        <a:xfrm>
          <a:off x="12575" y="710477"/>
          <a:ext cx="3987746" cy="1243341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Симпатоадреналовая реакция </a:t>
          </a: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(учащается ЧСС, расширяются сосуды сердца и ГМ, ЧД, выброс  адреналина, кортизола, глюкозы – защита на опасность, сохранение жизни, нападение-побег)</a:t>
          </a:r>
          <a:endParaRPr lang="ru-RU" sz="12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73270" y="771172"/>
        <a:ext cx="3866356" cy="1121951"/>
      </dsp:txXfrm>
    </dsp:sp>
    <dsp:sp modelId="{0893FCC4-AA98-45BF-917A-0D66F65A384C}">
      <dsp:nvSpPr>
        <dsp:cNvPr id="0" name=""/>
        <dsp:cNvSpPr/>
      </dsp:nvSpPr>
      <dsp:spPr>
        <a:xfrm>
          <a:off x="4589783" y="710477"/>
          <a:ext cx="4009249" cy="1243341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Стрессовые реакции сохраняются</a:t>
          </a: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, но двигательная активность отсутствует (эмоциональные переживания +), глюкоза переходит в жир: повышение веса, висцеральное ожирение, инфаркт, инсульт, сахарный диабет</a:t>
          </a:r>
          <a:endParaRPr lang="ru-RU" sz="1200" kern="1200" dirty="0">
            <a:solidFill>
              <a:schemeClr val="tx1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4650478" y="771172"/>
        <a:ext cx="3887859" cy="1121951"/>
      </dsp:txXfrm>
    </dsp:sp>
    <dsp:sp modelId="{27494DFC-3365-4595-AB4D-2FF3BE6F9919}">
      <dsp:nvSpPr>
        <dsp:cNvPr id="0" name=""/>
        <dsp:cNvSpPr/>
      </dsp:nvSpPr>
      <dsp:spPr>
        <a:xfrm>
          <a:off x="9188495" y="799288"/>
          <a:ext cx="2704251" cy="1065718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Физическая нагрузка </a:t>
          </a: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расходует выработанную энергию, снижается продукция кортизола, вырабатываются </a:t>
          </a:r>
          <a:r>
            <a:rPr lang="ru-RU" sz="1200" kern="1200" dirty="0" err="1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rPr>
            <a:t>эндорфины</a:t>
          </a:r>
          <a:endParaRPr lang="ru-RU" sz="1200" kern="1200" dirty="0">
            <a:solidFill>
              <a:schemeClr val="tx1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9240519" y="851312"/>
        <a:ext cx="2600203" cy="961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71536-06BD-467B-A6B7-692894D9BD7F}">
      <dsp:nvSpPr>
        <dsp:cNvPr id="0" name=""/>
        <dsp:cNvSpPr/>
      </dsp:nvSpPr>
      <dsp:spPr>
        <a:xfrm rot="5400000">
          <a:off x="-171377" y="173292"/>
          <a:ext cx="1142515" cy="799760"/>
        </a:xfrm>
        <a:prstGeom prst="chevron">
          <a:avLst/>
        </a:prstGeom>
        <a:solidFill>
          <a:schemeClr val="accent2"/>
        </a:solidFill>
        <a:ln w="12700" cap="rnd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endParaRPr lang="ru-RU" sz="2300" kern="1200" dirty="0"/>
        </a:p>
      </dsp:txBody>
      <dsp:txXfrm rot="-5400000">
        <a:off x="1" y="401794"/>
        <a:ext cx="799760" cy="342755"/>
      </dsp:txXfrm>
    </dsp:sp>
    <dsp:sp modelId="{9E756F71-EF19-438F-BA28-AE24876158F4}">
      <dsp:nvSpPr>
        <dsp:cNvPr id="0" name=""/>
        <dsp:cNvSpPr/>
      </dsp:nvSpPr>
      <dsp:spPr>
        <a:xfrm rot="5400000">
          <a:off x="3889362" y="-3087687"/>
          <a:ext cx="742634" cy="6921839"/>
        </a:xfrm>
        <a:prstGeom prst="round2SameRect">
          <a:avLst/>
        </a:prstGeom>
        <a:solidFill>
          <a:schemeClr val="bg1">
            <a:alpha val="90000"/>
          </a:schemeClr>
        </a:solidFill>
        <a:ln w="12700" cap="rnd" cmpd="sng" algn="ctr">
          <a:solidFill>
            <a:srgbClr val="666699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Быть избирательным к тому, что мы смотрим, читаем и слушаем.  </a:t>
          </a:r>
          <a:endParaRPr lang="ru-RU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799760" y="38167"/>
        <a:ext cx="6885587" cy="670130"/>
      </dsp:txXfrm>
    </dsp:sp>
    <dsp:sp modelId="{72085980-B70A-4FF3-8703-1546C92C48A9}">
      <dsp:nvSpPr>
        <dsp:cNvPr id="0" name=""/>
        <dsp:cNvSpPr/>
      </dsp:nvSpPr>
      <dsp:spPr>
        <a:xfrm rot="5400000">
          <a:off x="-171377" y="1113619"/>
          <a:ext cx="1142515" cy="799760"/>
        </a:xfrm>
        <a:prstGeom prst="chevron">
          <a:avLst/>
        </a:prstGeom>
        <a:solidFill>
          <a:schemeClr val="accent2"/>
        </a:solidFill>
        <a:ln w="12700" cap="rnd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endParaRPr lang="ru-RU" sz="2300" kern="1200" dirty="0"/>
        </a:p>
      </dsp:txBody>
      <dsp:txXfrm rot="-5400000">
        <a:off x="1" y="1342121"/>
        <a:ext cx="799760" cy="342755"/>
      </dsp:txXfrm>
    </dsp:sp>
    <dsp:sp modelId="{52BF3FEC-973A-4411-BFA1-F10C11828F58}">
      <dsp:nvSpPr>
        <dsp:cNvPr id="0" name=""/>
        <dsp:cNvSpPr/>
      </dsp:nvSpPr>
      <dsp:spPr>
        <a:xfrm rot="5400000">
          <a:off x="3889362" y="-2162635"/>
          <a:ext cx="742634" cy="6921839"/>
        </a:xfrm>
        <a:prstGeom prst="round2SameRect">
          <a:avLst/>
        </a:prstGeom>
        <a:solidFill>
          <a:schemeClr val="bg1">
            <a:alpha val="90000"/>
          </a:schemeClr>
        </a:solidFill>
        <a:ln w="12700" cap="rnd" cmpd="sng" algn="ctr">
          <a:solidFill>
            <a:srgbClr val="666699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Анализировать свою жизнь, учиться смотреть на себя со стороны, учиться осознавать свои мысли и чувства.  </a:t>
          </a:r>
          <a:endParaRPr lang="ru-RU" sz="2100" kern="1200" dirty="0"/>
        </a:p>
      </dsp:txBody>
      <dsp:txXfrm rot="-5400000">
        <a:off x="799760" y="963219"/>
        <a:ext cx="6885587" cy="670130"/>
      </dsp:txXfrm>
    </dsp:sp>
    <dsp:sp modelId="{17D14925-AD2C-4838-BF9C-7BC525474423}">
      <dsp:nvSpPr>
        <dsp:cNvPr id="0" name=""/>
        <dsp:cNvSpPr/>
      </dsp:nvSpPr>
      <dsp:spPr>
        <a:xfrm rot="5400000">
          <a:off x="-171377" y="2053947"/>
          <a:ext cx="1142515" cy="799760"/>
        </a:xfrm>
        <a:prstGeom prst="chevron">
          <a:avLst/>
        </a:prstGeom>
        <a:solidFill>
          <a:schemeClr val="accent2"/>
        </a:solidFill>
        <a:ln w="12700" cap="rnd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endParaRPr lang="ru-RU" sz="2300" kern="1200" dirty="0"/>
        </a:p>
      </dsp:txBody>
      <dsp:txXfrm rot="-5400000">
        <a:off x="1" y="2282449"/>
        <a:ext cx="799760" cy="342755"/>
      </dsp:txXfrm>
    </dsp:sp>
    <dsp:sp modelId="{9FFDA245-1665-40C0-AEE9-B78FD3611C77}">
      <dsp:nvSpPr>
        <dsp:cNvPr id="0" name=""/>
        <dsp:cNvSpPr/>
      </dsp:nvSpPr>
      <dsp:spPr>
        <a:xfrm rot="5400000">
          <a:off x="3889362" y="-1207032"/>
          <a:ext cx="742634" cy="6921839"/>
        </a:xfrm>
        <a:prstGeom prst="round2SameRect">
          <a:avLst/>
        </a:prstGeom>
        <a:solidFill>
          <a:schemeClr val="bg1">
            <a:alpha val="90000"/>
          </a:schemeClr>
        </a:solidFill>
        <a:ln w="12700" cap="rnd" cmpd="sng" algn="ctr">
          <a:solidFill>
            <a:srgbClr val="666699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Наполнять свой внутренний мир, например, читая глубокие книги, проводя время на природе. </a:t>
          </a:r>
          <a:endParaRPr lang="ru-RU" kern="1200" dirty="0"/>
        </a:p>
      </dsp:txBody>
      <dsp:txXfrm rot="-5400000">
        <a:off x="799760" y="1918822"/>
        <a:ext cx="6885587" cy="670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018DC-D2AC-4F8B-AD26-CF3033AA7205}">
      <dsp:nvSpPr>
        <dsp:cNvPr id="0" name=""/>
        <dsp:cNvSpPr/>
      </dsp:nvSpPr>
      <dsp:spPr>
        <a:xfrm>
          <a:off x="0" y="0"/>
          <a:ext cx="8928000" cy="771144"/>
        </a:xfrm>
        <a:prstGeom prst="roundRect">
          <a:avLst>
            <a:gd name="adj" fmla="val 10000"/>
          </a:avLst>
        </a:prstGeom>
        <a:solidFill>
          <a:srgbClr val="666699"/>
        </a:solidFill>
        <a:ln w="19050" cap="rnd" cmpd="sng" algn="ctr">
          <a:solidFill>
            <a:srgbClr val="66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Физическое развитие. Это здоровье, дающее силы для любой деятельности.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2586" y="22586"/>
        <a:ext cx="8030713" cy="725972"/>
      </dsp:txXfrm>
    </dsp:sp>
    <dsp:sp modelId="{647D6E12-1A93-45F0-AB0D-3C17CCA835EE}">
      <dsp:nvSpPr>
        <dsp:cNvPr id="0" name=""/>
        <dsp:cNvSpPr/>
      </dsp:nvSpPr>
      <dsp:spPr>
        <a:xfrm>
          <a:off x="747720" y="911352"/>
          <a:ext cx="8928000" cy="771144"/>
        </a:xfrm>
        <a:prstGeom prst="roundRect">
          <a:avLst>
            <a:gd name="adj" fmla="val 10000"/>
          </a:avLst>
        </a:prstGeom>
        <a:solidFill>
          <a:srgbClr val="666699"/>
        </a:solidFill>
        <a:ln w="19050" cap="rnd" cmpd="sng" algn="ctr">
          <a:solidFill>
            <a:srgbClr val="66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Образование. Это интеллект, знания, умения, навыки.  </a:t>
          </a:r>
        </a:p>
      </dsp:txBody>
      <dsp:txXfrm>
        <a:off x="770306" y="933938"/>
        <a:ext cx="7633864" cy="725972"/>
      </dsp:txXfrm>
    </dsp:sp>
    <dsp:sp modelId="{AE61769F-A011-4CEE-B024-5638A1641ED9}">
      <dsp:nvSpPr>
        <dsp:cNvPr id="0" name=""/>
        <dsp:cNvSpPr/>
      </dsp:nvSpPr>
      <dsp:spPr>
        <a:xfrm>
          <a:off x="1484280" y="1822704"/>
          <a:ext cx="8928000" cy="771144"/>
        </a:xfrm>
        <a:prstGeom prst="roundRect">
          <a:avLst>
            <a:gd name="adj" fmla="val 10000"/>
          </a:avLst>
        </a:prstGeom>
        <a:solidFill>
          <a:srgbClr val="666699"/>
        </a:solidFill>
        <a:ln w="19050" cap="rnd" cmpd="sng" algn="ctr">
          <a:solidFill>
            <a:srgbClr val="66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Отношения с окружающими. Это проявление заботы, доброты, внимания к родным, знакомым, коллегам и обществу в целом.  </a:t>
          </a:r>
          <a:endParaRPr lang="ru-RU" sz="1800" b="1" kern="1200" dirty="0"/>
        </a:p>
      </dsp:txBody>
      <dsp:txXfrm>
        <a:off x="1506866" y="1845290"/>
        <a:ext cx="7645024" cy="725972"/>
      </dsp:txXfrm>
    </dsp:sp>
    <dsp:sp modelId="{6C096BDD-D1F4-40D1-9D83-9B42B55F1D40}">
      <dsp:nvSpPr>
        <dsp:cNvPr id="0" name=""/>
        <dsp:cNvSpPr/>
      </dsp:nvSpPr>
      <dsp:spPr>
        <a:xfrm>
          <a:off x="2232000" y="2734056"/>
          <a:ext cx="8928000" cy="771144"/>
        </a:xfrm>
        <a:prstGeom prst="roundRect">
          <a:avLst>
            <a:gd name="adj" fmla="val 10000"/>
          </a:avLst>
        </a:prstGeom>
        <a:solidFill>
          <a:srgbClr val="666699"/>
        </a:solidFill>
        <a:ln w="19050" cap="rnd" cmpd="sng" algn="ctr">
          <a:solidFill>
            <a:srgbClr val="6666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Внутренний мир. Это духовная составляющая: источник ценностей, целей, смысла и внутренней силы.  </a:t>
          </a:r>
        </a:p>
      </dsp:txBody>
      <dsp:txXfrm>
        <a:off x="2254586" y="2756642"/>
        <a:ext cx="7633864" cy="725971"/>
      </dsp:txXfrm>
    </dsp:sp>
    <dsp:sp modelId="{D6D8C0E9-61AB-4CED-94FB-EEA26AE842EB}">
      <dsp:nvSpPr>
        <dsp:cNvPr id="0" name=""/>
        <dsp:cNvSpPr/>
      </dsp:nvSpPr>
      <dsp:spPr>
        <a:xfrm>
          <a:off x="8426756" y="590626"/>
          <a:ext cx="501243" cy="5012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8539536" y="590626"/>
        <a:ext cx="275683" cy="377185"/>
      </dsp:txXfrm>
    </dsp:sp>
    <dsp:sp modelId="{75B72B05-76DA-496C-BE97-F78CD88E770B}">
      <dsp:nvSpPr>
        <dsp:cNvPr id="0" name=""/>
        <dsp:cNvSpPr/>
      </dsp:nvSpPr>
      <dsp:spPr>
        <a:xfrm>
          <a:off x="9174476" y="1501978"/>
          <a:ext cx="501243" cy="5012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9287256" y="1501978"/>
        <a:ext cx="275683" cy="377185"/>
      </dsp:txXfrm>
    </dsp:sp>
    <dsp:sp modelId="{6129A905-6447-4D47-BCFD-3F38A4C7F415}">
      <dsp:nvSpPr>
        <dsp:cNvPr id="0" name=""/>
        <dsp:cNvSpPr/>
      </dsp:nvSpPr>
      <dsp:spPr>
        <a:xfrm>
          <a:off x="9911036" y="2413330"/>
          <a:ext cx="501243" cy="5012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10023816" y="2413330"/>
        <a:ext cx="275683" cy="377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7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0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502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4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804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78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07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97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5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31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1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281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06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7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23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8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3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E417-5F45-4CBD-AEF8-95048E7B5C99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092C9E-3229-4D78-8EDB-28C548B1E2D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Рисунок 17">
            <a:hlinkClick r:id="rId23"/>
            <a:extLst>
              <a:ext uri="{FF2B5EF4-FFF2-40B4-BE49-F238E27FC236}">
                <a16:creationId xmlns:a16="http://schemas.microsoft.com/office/drawing/2014/main" id="{5BF8621D-8206-4C22-9818-F327ED8B7AD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8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2" r:id="rId19"/>
    <p:sldLayoutId id="2147483723" r:id="rId20"/>
    <p:sldLayoutId id="2147483724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6.jpeg"/><Relationship Id="rId1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microsoft.com/office/2007/relationships/diagramDrawing" Target="../diagrams/drawing1.xml"/><Relationship Id="rId17" Type="http://schemas.openxmlformats.org/officeDocument/2006/relationships/diagramColors" Target="../diagrams/colors2.xml"/><Relationship Id="rId2" Type="http://schemas.openxmlformats.org/officeDocument/2006/relationships/image" Target="../media/image10.jpeg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3.jpeg"/><Relationship Id="rId15" Type="http://schemas.openxmlformats.org/officeDocument/2006/relationships/diagramLayout" Target="../diagrams/layout2.xml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diagramLayout" Target="../diagrams/layout1.xml"/><Relationship Id="rId1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C384AD-409C-4275-9895-9E0939DBD2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971" y="2774373"/>
            <a:ext cx="7021279" cy="3414727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CA05078-3877-415F-AD9E-AB61FED9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000" y="1375109"/>
            <a:ext cx="8820000" cy="1399264"/>
          </a:xfrm>
        </p:spPr>
        <p:txBody>
          <a:bodyPr>
            <a:normAutofit fontScale="90000"/>
          </a:bodyPr>
          <a:lstStyle/>
          <a:p>
            <a:r>
              <a:rPr lang="ru-RU" sz="3600" b="1" cap="all" dirty="0" smtClean="0">
                <a:solidFill>
                  <a:schemeClr val="accent1"/>
                </a:solidFill>
                <a:latin typeface="Arial Narrow" pitchFamily="34" charset="0"/>
              </a:rPr>
              <a:t>Профилактика психических расстройств.</a:t>
            </a:r>
            <a:r>
              <a:rPr lang="en-US" sz="3600" b="1" cap="all" dirty="0">
                <a:solidFill>
                  <a:schemeClr val="accent1"/>
                </a:solidFill>
                <a:latin typeface="Arial Narrow" pitchFamily="34" charset="0"/>
              </a:rPr>
              <a:t/>
            </a:r>
            <a:br>
              <a:rPr lang="en-US" sz="3600" b="1" cap="all" dirty="0">
                <a:solidFill>
                  <a:schemeClr val="accent1"/>
                </a:solidFill>
                <a:latin typeface="Arial Narrow" pitchFamily="34" charset="0"/>
              </a:rPr>
            </a:br>
            <a:r>
              <a:rPr lang="ru-RU" sz="3600" b="1" cap="all" dirty="0" smtClean="0">
                <a:solidFill>
                  <a:schemeClr val="accent1"/>
                </a:solidFill>
                <a:latin typeface="Arial Narrow" pitchFamily="34" charset="0"/>
              </a:rPr>
              <a:t> Основы Психогигиены и психопрофилактики</a:t>
            </a:r>
            <a:endParaRPr lang="ru-RU" sz="3600" b="1" cap="all" dirty="0">
              <a:solidFill>
                <a:schemeClr val="accent5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289367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 descr="d:\Desktop\136486976_2374021_0_14baad_db93acc9_L_1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8342" y="5661248"/>
            <a:ext cx="2784309" cy="1080120"/>
          </a:xfrm>
          <a:prstGeom prst="rect">
            <a:avLst/>
          </a:prstGeom>
          <a:noFill/>
        </p:spPr>
      </p:pic>
      <p:pic>
        <p:nvPicPr>
          <p:cNvPr id="21" name="Picture 4" descr="d:\Desktop\landscape_dreamstimelarge_43947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7862" y="5661248"/>
            <a:ext cx="3360373" cy="1080120"/>
          </a:xfrm>
          <a:prstGeom prst="rect">
            <a:avLst/>
          </a:prstGeom>
          <a:noFill/>
        </p:spPr>
      </p:pic>
      <p:pic>
        <p:nvPicPr>
          <p:cNvPr id="20" name="Picture 3" descr="d:\Desktop\like_pieces_of_a_puzz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1531" y="5733256"/>
            <a:ext cx="3051536" cy="1008112"/>
          </a:xfrm>
          <a:prstGeom prst="rect">
            <a:avLst/>
          </a:prstGeom>
          <a:noFill/>
        </p:spPr>
      </p:pic>
      <p:pic>
        <p:nvPicPr>
          <p:cNvPr id="13" name="Picture 5" descr="d:\Desktop\7am2190ay7_72nm5ckufn_vc06368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6213" y="0"/>
            <a:ext cx="4175787" cy="1340768"/>
          </a:xfrm>
          <a:prstGeom prst="rect">
            <a:avLst/>
          </a:prstGeom>
          <a:noFill/>
        </p:spPr>
      </p:pic>
      <p:pic>
        <p:nvPicPr>
          <p:cNvPr id="9" name="Picture 4" descr="d:\Desktop\t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3872" y="0"/>
            <a:ext cx="3072341" cy="138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1199456" y="3717032"/>
          <a:ext cx="10753195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3" descr="d:\Desktop\i древние люди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3599723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Схема 10"/>
          <p:cNvGraphicFramePr/>
          <p:nvPr/>
        </p:nvGraphicFramePr>
        <p:xfrm>
          <a:off x="143339" y="692696"/>
          <a:ext cx="11905323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31371" y="2852936"/>
            <a:ext cx="11329259" cy="1368152"/>
          </a:xfrm>
          <a:prstGeom prst="rect">
            <a:avLst/>
          </a:prstGeom>
          <a:gradFill flip="none" rotWithShape="1">
            <a:gsLst>
              <a:gs pos="0">
                <a:srgbClr val="5A2DA3">
                  <a:shade val="30000"/>
                  <a:satMod val="115000"/>
                </a:srgbClr>
              </a:gs>
              <a:gs pos="50000">
                <a:srgbClr val="5A2DA3">
                  <a:shade val="67500"/>
                  <a:satMod val="115000"/>
                </a:srgbClr>
              </a:gs>
              <a:gs pos="100000">
                <a:srgbClr val="5A2DA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5F0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Если стресс преодолим, то стресс стимулирует все защитные системы организма.</a:t>
            </a:r>
          </a:p>
          <a:p>
            <a:pPr algn="ctr"/>
            <a:endParaRPr lang="ru-RU" b="1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Если стресс чрезмерный, не заканчивается  – переходит в механизм развития болезни.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18" name="Picture 2" descr="d:\Desktop\383-cbae2582cec5201fdc1cab706e1ce03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9349" y="4725144"/>
            <a:ext cx="960107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61000" y="1"/>
            <a:ext cx="9831000" cy="639000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Положительные и отрицательные факторы стресса</a:t>
            </a:r>
            <a:endParaRPr lang="ru-RU" sz="2800" b="1" cap="all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3261000" y="819000"/>
            <a:ext cx="5085000" cy="5219300"/>
          </a:xfrm>
          <a:prstGeom prst="upArrow">
            <a:avLst/>
          </a:prstGeom>
          <a:gradFill flip="none" rotWithShape="1">
            <a:gsLst>
              <a:gs pos="0">
                <a:srgbClr val="5F0AC6">
                  <a:tint val="66000"/>
                  <a:satMod val="160000"/>
                </a:srgbClr>
              </a:gs>
              <a:gs pos="50000">
                <a:srgbClr val="5F0AC6">
                  <a:tint val="44500"/>
                  <a:satMod val="160000"/>
                </a:srgbClr>
              </a:gs>
              <a:gs pos="100000">
                <a:srgbClr val="5F0AC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6A468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b="1" dirty="0" smtClean="0">
                <a:solidFill>
                  <a:srgbClr val="5F0AC6"/>
                </a:solidFill>
                <a:latin typeface="Arial Narrow" pitchFamily="34" charset="0"/>
              </a:rPr>
              <a:t>физиологический</a:t>
            </a:r>
          </a:p>
          <a:p>
            <a:pPr algn="ctr"/>
            <a:endParaRPr lang="ru-RU" b="1" dirty="0" smtClean="0">
              <a:solidFill>
                <a:srgbClr val="5F0AC6"/>
              </a:solidFill>
              <a:latin typeface="Arial Narrow" pitchFamily="34" charset="0"/>
            </a:endParaRPr>
          </a:p>
          <a:p>
            <a:pPr algn="ctr"/>
            <a:endParaRPr lang="ru-RU" b="1" dirty="0" smtClean="0">
              <a:solidFill>
                <a:srgbClr val="5F0AC6"/>
              </a:solidFill>
              <a:latin typeface="Arial Narrow" pitchFamily="34" charset="0"/>
            </a:endParaRPr>
          </a:p>
          <a:p>
            <a:pPr algn="ctr"/>
            <a:endParaRPr lang="ru-RU" b="1" dirty="0" smtClean="0">
              <a:solidFill>
                <a:srgbClr val="5F0AC6"/>
              </a:solidFill>
              <a:latin typeface="Arial Narrow" pitchFamily="34" charset="0"/>
            </a:endParaRPr>
          </a:p>
          <a:p>
            <a:pPr algn="ctr"/>
            <a:r>
              <a:rPr lang="ru-RU" b="1" dirty="0" smtClean="0">
                <a:solidFill>
                  <a:srgbClr val="5F0AC6"/>
                </a:solidFill>
                <a:latin typeface="Arial Narrow" pitchFamily="34" charset="0"/>
              </a:rPr>
              <a:t>эмоциональный</a:t>
            </a:r>
          </a:p>
          <a:p>
            <a:pPr algn="ctr"/>
            <a:endParaRPr lang="ru-RU" b="1" dirty="0" smtClean="0">
              <a:solidFill>
                <a:srgbClr val="5F0AC6"/>
              </a:solidFill>
              <a:latin typeface="Arial Narrow" pitchFamily="34" charset="0"/>
            </a:endParaRPr>
          </a:p>
          <a:p>
            <a:pPr algn="ctr"/>
            <a:endParaRPr lang="ru-RU" b="1" dirty="0" smtClean="0">
              <a:solidFill>
                <a:srgbClr val="5F0AC6"/>
              </a:solidFill>
              <a:latin typeface="Arial Narrow" pitchFamily="34" charset="0"/>
            </a:endParaRPr>
          </a:p>
          <a:p>
            <a:pPr algn="ctr"/>
            <a:endParaRPr lang="ru-RU" b="1" dirty="0" smtClean="0">
              <a:solidFill>
                <a:srgbClr val="5F0AC6"/>
              </a:solidFill>
              <a:latin typeface="Arial Narrow" pitchFamily="34" charset="0"/>
            </a:endParaRPr>
          </a:p>
          <a:p>
            <a:pPr algn="ctr"/>
            <a:r>
              <a:rPr lang="ru-RU" b="1" dirty="0" smtClean="0">
                <a:solidFill>
                  <a:srgbClr val="5F0AC6"/>
                </a:solidFill>
                <a:latin typeface="Arial Narrow" pitchFamily="34" charset="0"/>
              </a:rPr>
              <a:t>информационный</a:t>
            </a:r>
            <a:endParaRPr lang="ru-RU" b="1" dirty="0">
              <a:solidFill>
                <a:srgbClr val="5F0AC6"/>
              </a:solidFill>
              <a:latin typeface="Arial Narrow" pitchFamily="34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239350" y="1988840"/>
            <a:ext cx="3936437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Потеря мотивации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Апатия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Усталость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Разочарование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Прокрастинация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Эмоциональная реакция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Раздражительность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Гнев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35360" y="1196752"/>
            <a:ext cx="3840427" cy="762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Stress-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7920203" y="1988840"/>
            <a:ext cx="3936437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Выброс адреналина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Повышение уровня энергии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Усиление интереса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-5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Целеустремленность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Творческий поиск решений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Развитие адаптивности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7920202" y="1196752"/>
            <a:ext cx="3922283" cy="762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Stress +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339" y="6129000"/>
            <a:ext cx="12048661" cy="612368"/>
          </a:xfrm>
          <a:prstGeom prst="rect">
            <a:avLst/>
          </a:prstGeom>
          <a:solidFill>
            <a:schemeClr val="bg1"/>
          </a:solidFill>
          <a:ln>
            <a:solidFill>
              <a:srgbClr val="5F0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5F0AC6"/>
                </a:solidFill>
                <a:latin typeface="Arial Narrow" pitchFamily="34" charset="0"/>
              </a:rPr>
              <a:t>Все, что нас не убивает, нас делает сильнее </a:t>
            </a:r>
          </a:p>
          <a:p>
            <a:pPr algn="r"/>
            <a:r>
              <a:rPr lang="ru-RU" dirty="0" smtClean="0">
                <a:solidFill>
                  <a:srgbClr val="5F0AC6"/>
                </a:solidFill>
                <a:latin typeface="Arial Narrow" pitchFamily="34" charset="0"/>
              </a:rPr>
              <a:t>Фридрих Ницше</a:t>
            </a:r>
            <a:endParaRPr lang="ru-RU" dirty="0">
              <a:solidFill>
                <a:srgbClr val="5F0AC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000" y="144000"/>
            <a:ext cx="9630000" cy="64799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0" y="94235"/>
            <a:ext cx="10243550" cy="657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000" y="99000"/>
            <a:ext cx="11790000" cy="666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09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0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00" y="314321"/>
            <a:ext cx="7437193" cy="6526212"/>
          </a:xfrm>
        </p:spPr>
      </p:pic>
    </p:spTree>
    <p:extLst>
      <p:ext uri="{BB962C8B-B14F-4D97-AF65-F5344CB8AC3E}">
        <p14:creationId xmlns:p14="http://schemas.microsoft.com/office/powerpoint/2010/main" val="406437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3" y="189000"/>
            <a:ext cx="9162333" cy="6313553"/>
          </a:xfrm>
        </p:spPr>
      </p:pic>
    </p:spTree>
    <p:extLst>
      <p:ext uri="{BB962C8B-B14F-4D97-AF65-F5344CB8AC3E}">
        <p14:creationId xmlns:p14="http://schemas.microsoft.com/office/powerpoint/2010/main" val="133739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0" y="549000"/>
            <a:ext cx="8801100" cy="6210300"/>
          </a:xfrm>
        </p:spPr>
      </p:pic>
    </p:spTree>
    <p:extLst>
      <p:ext uri="{BB962C8B-B14F-4D97-AF65-F5344CB8AC3E}">
        <p14:creationId xmlns:p14="http://schemas.microsoft.com/office/powerpoint/2010/main" val="842690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ww.replicachairmanufacturer.com/upfile/images/02/20181228153511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14000"/>
            <a:ext cx="5175000" cy="184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001"/>
            <a:ext cx="10515599" cy="674999"/>
          </a:xfrm>
        </p:spPr>
        <p:txBody>
          <a:bodyPr>
            <a:normAutofit/>
          </a:bodyPr>
          <a:lstStyle/>
          <a:p>
            <a:pPr algn="ctr"/>
            <a:r>
              <a:rPr lang="ru-RU" sz="2800" cap="all" dirty="0" smtClean="0">
                <a:latin typeface="Arial Narrow" pitchFamily="34" charset="0"/>
              </a:rPr>
              <a:t>Психогигиена сна</a:t>
            </a:r>
            <a:endParaRPr lang="ru-RU" sz="2800" cap="all" dirty="0"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36000" y="774000"/>
            <a:ext cx="11475000" cy="1845000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sz="2600" dirty="0" smtClean="0"/>
              <a:t>Норма сна здорового человека - 7-8 часов. Как уменьшение, так и увеличение времени сна вредит нашему здоровью и как подтверждают многочисленные исследования </a:t>
            </a:r>
            <a:r>
              <a:rPr lang="ru-RU" sz="2600" dirty="0" err="1" smtClean="0"/>
              <a:t>коррелируют</a:t>
            </a:r>
            <a:r>
              <a:rPr lang="ru-RU" sz="2600" dirty="0" smtClean="0"/>
              <a:t> с повышенной смертностью. </a:t>
            </a:r>
          </a:p>
          <a:p>
            <a:pPr lvl="0" algn="just"/>
            <a:r>
              <a:rPr lang="ru-RU" sz="2600" dirty="0" smtClean="0"/>
              <a:t>Пересып приводит к снижению продолжительности жизни. Увеличение продолжительности сна свыше 9 часов приводят к риску развития </a:t>
            </a:r>
            <a:r>
              <a:rPr lang="ru-RU" sz="2600" dirty="0" err="1" smtClean="0"/>
              <a:t>сердечно-сосудистых</a:t>
            </a:r>
            <a:r>
              <a:rPr lang="ru-RU" sz="2600" dirty="0" smtClean="0"/>
              <a:t> заболеваний. Недостаток сна снижает иммунитет. </a:t>
            </a:r>
          </a:p>
          <a:p>
            <a:pPr algn="just"/>
            <a:r>
              <a:rPr lang="ru-RU" sz="2600" dirty="0" smtClean="0"/>
              <a:t>Важно ложиться и вставать всегда в одно и то же время, включая выходные, соблюдая разумные пределы. Время отхода ко сну сильно зависит от </a:t>
            </a:r>
            <a:r>
              <a:rPr lang="ru-RU" sz="2600" dirty="0" err="1" smtClean="0"/>
              <a:t>хронотипа</a:t>
            </a:r>
            <a:r>
              <a:rPr lang="ru-RU" sz="2600" dirty="0" smtClean="0"/>
              <a:t> человека, жаворонок и сова — это вполне научно обоснованные понятия. </a:t>
            </a:r>
            <a:r>
              <a:rPr lang="ru-RU" sz="2600" dirty="0" err="1" smtClean="0"/>
              <a:t>Хронотип</a:t>
            </a:r>
            <a:r>
              <a:rPr lang="ru-RU" sz="2600" dirty="0" smtClean="0"/>
              <a:t> проявляется в работоспособности утром или днем.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96000" y="4959000"/>
            <a:ext cx="688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Не наедайтесь перед сном. Одна из отличительных особенностей сна заключается в том, что в клетки поступает меньше энергии. Если энергии поступает много, то и клетки будут ближе к состоянию бодрствования, что грозит нам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рассинхронизацией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всего организма.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6000" y="2394000"/>
            <a:ext cx="11610000" cy="32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b="1" dirty="0" smtClean="0">
                <a:solidFill>
                  <a:srgbClr val="FF0000"/>
                </a:solidFill>
              </a:rPr>
              <a:t>Важно!</a:t>
            </a:r>
          </a:p>
          <a:p>
            <a:pPr marL="0" lvl="1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 Спать в максимально темных условиях. Даже маленькая полоска света мешает выработке мелатонина и ухудшает сон. Полезными будут плотные шторы, либо маска для глаз.</a:t>
            </a:r>
          </a:p>
          <a:p>
            <a:pPr marL="0" lvl="1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Обязательно проветривайте спальню перед сном, ну а если вы еще позаботитесь и об увлажнении воздуха зимой, то это будет просто замечательно для вашего здоровья.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</a:p>
          <a:p>
            <a:pPr marL="0" lvl="1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Как минимум за час до сна убирайте все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гаджеты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. Их главная проблема в том, что экраны излучают много синего света, который свойственен дневному свету, поэтому вечерняя выработка гормона сна мелатонина подавляется. Если же никак не получается обойтись без </a:t>
            </a:r>
            <a:r>
              <a:rPr lang="ru-RU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гаджета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перед сном, то включайте ночной режим. Экран будет иметь желтый оттенок, свойственный вечернему свету. Это не радикальное решение проблемы, но значительное снижение вреда.</a:t>
            </a:r>
          </a:p>
          <a:p>
            <a:pPr marL="0" lvl="1" algn="just">
              <a:buFont typeface="Wingdings" pitchFamily="2" charset="2"/>
              <a:buChar char="ü"/>
            </a:pP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plaidforwomen.com/wp-content/uploads/2018/04/HF_The-Power-Of-Your-Mindset_ThinkstockPhotos-469134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000" y="99000"/>
            <a:ext cx="2001000" cy="229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3999"/>
          </a:xfrm>
        </p:spPr>
        <p:txBody>
          <a:bodyPr>
            <a:normAutofit/>
          </a:bodyPr>
          <a:lstStyle/>
          <a:p>
            <a:pPr algn="ctr"/>
            <a:r>
              <a:rPr lang="ru-RU" sz="2800" cap="all" dirty="0" smtClean="0">
                <a:latin typeface="Arial Narrow" pitchFamily="34" charset="0"/>
              </a:rPr>
              <a:t>Коммуникативная психогигиена</a:t>
            </a:r>
            <a:endParaRPr lang="ru-RU" sz="2800" cap="all" dirty="0"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36000" y="2484000"/>
            <a:ext cx="11520000" cy="3285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900" spc="2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Также важны отношения с друзьями. Есть известная поговорка: «Скажи мне кто твой друг, и я скажу кто ты». В жизни будут встречаться те, кто будет тянуть тебя вниз, и будут те, кто поможет в достижении поставленных целей. Поддерживая отношения с порядочными и целеустремленными людьми, мы можем достигать высоких результатов. Наше окружение делится на два глобальных типа: это те, которые блокируют твой рост — те которые наоборот тащат тебя вниз, и те, которые тянут тебя вверх. Вверх тянуть могут люди необязательно тем, что они за тебя делают работу или там помогают тебе как-то. Иногда они могут даже жёстко вести себя, они могут быть требовательными, но в итоге это то, что глобально приводит вверх.</a:t>
            </a:r>
            <a:endParaRPr lang="ru-RU" spc="2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800" spc="2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Окружение принципиально важно. Очень хорошо думайте об </a:t>
            </a:r>
            <a:r>
              <a:rPr lang="ru-RU" sz="1800" spc="2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экологичности</a:t>
            </a:r>
            <a:r>
              <a:rPr lang="ru-RU" sz="1800" spc="2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ваших контактов. Очень хорошо думайте, очень крепко.  Гармония отношений это как дыхание — вдох и выдох. Представь, что будет, если только вдыхать. Явно долго не протянешь. В любых отношениях мы принимаем и отдаём.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7313" indent="-87313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000" y="5814000"/>
            <a:ext cx="11594400" cy="762000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cs typeface="EucrosiaUPC" pitchFamily="18" charset="-34"/>
              </a:rPr>
              <a:t>Гармония отношений  это как дыхание: вдох и выдох.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  <a:cs typeface="EucrosiaUPC" pitchFamily="18" charset="-34"/>
              </a:rPr>
              <a:t>В любых отношениях мы принимаем и отдаем. </a:t>
            </a:r>
            <a:endParaRPr lang="ru-RU" b="1" dirty="0">
              <a:solidFill>
                <a:srgbClr val="FF0000"/>
              </a:solidFill>
              <a:latin typeface="Arial Narrow" pitchFamily="34" charset="0"/>
              <a:cs typeface="EucrosiaUPC" pitchFamily="18" charset="-34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36000" y="2439000"/>
            <a:ext cx="11520000" cy="450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91000" y="4554000"/>
            <a:ext cx="11565000" cy="900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36000" y="1224000"/>
            <a:ext cx="97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Отношения пронизывают всю нашу жизнь: на работе, учебе, с друзьями, в семье. Мы живем в социуме и являемся его частью. От того, как мы строим отношения как с обществом в целом, так и с отдельными людьми, зависит очень многое: насколько мы будем счастливы, насколько гармонична будет наша жизнь, насколько мы будем успешны.</a:t>
            </a:r>
            <a:r>
              <a:rPr lang="ru-RU" spc="2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чий стол\5eae80b9385bd1b0ea0e56ae4ceb16f9.jpg"/>
          <p:cNvPicPr>
            <a:picLocks noChangeAspect="1" noChangeArrowheads="1"/>
          </p:cNvPicPr>
          <p:nvPr/>
        </p:nvPicPr>
        <p:blipFill>
          <a:blip r:embed="rId2" cstate="print"/>
          <a:srcRect r="7135"/>
          <a:stretch>
            <a:fillRect/>
          </a:stretch>
        </p:blipFill>
        <p:spPr bwMode="auto">
          <a:xfrm>
            <a:off x="8121000" y="909000"/>
            <a:ext cx="4071000" cy="55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599" cy="909000"/>
          </a:xfrm>
        </p:spPr>
        <p:txBody>
          <a:bodyPr>
            <a:normAutofit/>
          </a:bodyPr>
          <a:lstStyle/>
          <a:p>
            <a:pPr algn="ctr"/>
            <a: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Внутренний мир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36000" y="1044000"/>
            <a:ext cx="10946363" cy="5039300"/>
          </a:xfrm>
        </p:spPr>
        <p:txBody>
          <a:bodyPr/>
          <a:lstStyle/>
          <a:p>
            <a:pPr algn="just"/>
            <a:r>
              <a:rPr lang="ru-RU" sz="1800" dirty="0" smtClean="0">
                <a:cs typeface="Times New Roman" pitchFamily="18" charset="0"/>
              </a:rPr>
              <a:t>Внутренний мир – это центр. Место, где заключены наши глубочайшие убеждения и ценности. Это очень личная и важная сфера жизни — источник целей, смысла и внутренней силы. Источник, вдохновляющий и возвышающий нас, связывающий нас с вечными жизненными истинами. </a:t>
            </a:r>
          </a:p>
          <a:p>
            <a:pPr algn="just"/>
            <a:r>
              <a:rPr lang="en-US" sz="1800" dirty="0" smtClean="0">
                <a:cs typeface="Times New Roman" pitchFamily="18" charset="0"/>
              </a:rPr>
              <a:t>	</a:t>
            </a:r>
            <a:endParaRPr lang="ru-RU" sz="1800" dirty="0" smtClean="0"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04800" y="3069000"/>
          <a:ext cx="7721600" cy="302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6000" y="2259000"/>
            <a:ext cx="343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что для этого можно делать: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C7A5087-0AB9-41CE-AC52-4056DEBD33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" b="70"/>
          <a:stretch>
            <a:fillRect/>
          </a:stretch>
        </p:blipFill>
        <p:spPr/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6DADDF4-E88A-4747-82C6-A201832C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00" y="144000"/>
            <a:ext cx="69750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latin typeface="Arial Narrow" pitchFamily="34" charset="0"/>
              </a:rPr>
              <a:t>Что такое психическое здоровье </a:t>
            </a:r>
            <a:br>
              <a:rPr lang="ru-RU" sz="2800" cap="all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(норма, патология, критерии психического здоровья)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B00AB64-E837-40FD-BC48-5472AB5EB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000" y="1539000"/>
            <a:ext cx="6614999" cy="1485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 Narrow" pitchFamily="34" charset="0"/>
              </a:rPr>
              <a:t>Психическое здоровье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— состояние душевного благополучия, характеризующееся отсутствием болезненных психических проявлений и обеспечивающее адекватную условиям окружающей действительности регуляцию поведения, деятельности (Психология: Словарь. М., 1990).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2ABC9E5-6FB4-4518-92D4-8499429FFF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" r="21"/>
          <a:stretch>
            <a:fillRect/>
          </a:stretch>
        </p:blipFill>
        <p:spPr/>
      </p:pic>
      <p:sp>
        <p:nvSpPr>
          <p:cNvPr id="6" name="Прямоугольник 5"/>
          <p:cNvSpPr/>
          <p:nvPr/>
        </p:nvSpPr>
        <p:spPr>
          <a:xfrm>
            <a:off x="291000" y="3339000"/>
            <a:ext cx="648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Здоровье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– состояние полного физического, умственного и социального благополучия, а не только отсутствие болезней или физических дефектов;  благополучие в большей степени обусловлено самооценкой и чувством социальной принадлежности, чем биологическими функциями организма; связано с реализацией физических, духовных и социальных возможностей человека (Всемирная организации здравоохранения).</a:t>
            </a:r>
          </a:p>
        </p:txBody>
      </p:sp>
    </p:spTree>
    <p:extLst>
      <p:ext uri="{BB962C8B-B14F-4D97-AF65-F5344CB8AC3E}">
        <p14:creationId xmlns:p14="http://schemas.microsoft.com/office/powerpoint/2010/main" val="8862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body" sz="quarter" idx="14"/>
          </p:nvPr>
        </p:nvSpPr>
        <p:spPr>
          <a:xfrm>
            <a:off x="1866000" y="189000"/>
            <a:ext cx="10170000" cy="765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Человек либо развивается, либо деградирует — третьего не дано! </a:t>
            </a:r>
          </a:p>
          <a:p>
            <a:pPr algn="ctr">
              <a:buNone/>
            </a:pP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Помни о четырех СФЕРАХ СВОИХ ВОЗМОЖНОСТЕЙ: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61000" y="1524000"/>
          <a:ext cx="11160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4800" y="5410200"/>
            <a:ext cx="11582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себя в четырех сферах является ежедневной личной победой. Начни с маленьких шагов, и в твоей жизни произойдут перемены, о которых ты мог только мечтать. 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36000" y="5544000"/>
            <a:ext cx="11520000" cy="45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6000" y="837200"/>
            <a:ext cx="9741000" cy="7740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all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Когнитивные ошибки: как мы думаем, так и поступаем</a:t>
            </a:r>
            <a:endParaRPr lang="ru-RU" sz="2800" b="1" cap="all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291000" y="1224200"/>
            <a:ext cx="11610000" cy="440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Выделяются следующие наиболее часто встречающиеся типы искажения мышления (A.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Beck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):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sz="1700" b="1" i="0" u="none" strike="noStrike" cap="all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Катастрофизация</a:t>
            </a:r>
            <a:r>
              <a:rPr kumimoji="0" lang="ru-RU" sz="1700" b="1" i="0" u="none" strike="noStrike" cap="all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Вы считаете, что то, что произойдет, будет настоящей катастрофой, которую невозможно вынести. Например: </a:t>
            </a:r>
            <a:r>
              <a:rPr lang="ru-RU" sz="17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«Все будет очень плохо, мы будем нищенствовать</a:t>
            </a:r>
            <a:r>
              <a:rPr lang="ru-RU" sz="17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sz="1700" b="1" i="0" u="none" strike="noStrike" cap="all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Наклеивание ярлыков.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 глобально оцениваете себя или другого человека по отдельным характеристикам. Например: «</a:t>
            </a:r>
            <a:r>
              <a:rPr lang="ru-RU" sz="17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Он предатель, он герой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» или «Он недостойный человек. Я достойный человек».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sz="1700" b="1" i="0" u="none" strike="noStrike" cap="all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Девальвация позитива.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 приуменьшаете значение позитивных достижений или характеристик, оценивая их как тривиальные. Например: «Такого выступления можно ожидать от любого».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7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700" b="1" cap="all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Долженствование.</a:t>
            </a:r>
            <a:r>
              <a:rPr lang="ru-RU" sz="17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Вы интерпретируете события с позиции долженствования (какими они должны быть), а не с позиции какими они являются. Например: «Я должен достигнуть этого положения, иначе я неудачник».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700" dirty="0" smtClean="0"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5. </a:t>
            </a:r>
            <a:r>
              <a:rPr lang="ru-RU" sz="1700" b="1" cap="all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Эмоциональное мышление. </a:t>
            </a:r>
            <a:r>
              <a:rPr lang="ru-RU" sz="17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Ваша интерпретация действительно определяется вашими чувствами. Например: «Я чувствую тревогу, будущее моей семьи в опасности».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20391" y="342081"/>
            <a:ext cx="5257801" cy="813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all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слова </a:t>
            </a:r>
            <a:r>
              <a:rPr lang="ru-RU" sz="2800" b="1" cap="all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–крылья</a:t>
            </a:r>
            <a:br>
              <a:rPr lang="ru-RU" sz="2800" b="1" cap="all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800" b="1" cap="all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(</a:t>
            </a:r>
            <a:r>
              <a:rPr lang="ru-RU" sz="2800" cap="all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Аутотренинг)</a:t>
            </a:r>
            <a:endParaRPr lang="ru-RU" sz="2800" b="1" cap="all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4294967295"/>
          </p:nvPr>
        </p:nvSpPr>
        <p:spPr>
          <a:xfrm>
            <a:off x="291172" y="459000"/>
            <a:ext cx="4949825" cy="2436812"/>
          </a:xfrm>
        </p:spPr>
        <p:txBody>
          <a:bodyPr>
            <a:normAutofit fontScale="40000" lnSpcReduction="20000"/>
          </a:bodyPr>
          <a:lstStyle/>
          <a:p>
            <a:pPr marL="85725" indent="0"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4500" b="1" dirty="0" smtClean="0">
                <a:solidFill>
                  <a:srgbClr val="FF0000"/>
                </a:solidFill>
                <a:latin typeface="Arial Narrow" pitchFamily="34" charset="0"/>
              </a:rPr>
              <a:t>Я могу</a:t>
            </a:r>
          </a:p>
          <a:p>
            <a:pPr marL="85725" indent="0" algn="ctr">
              <a:buNone/>
            </a:pPr>
            <a:r>
              <a:rPr lang="ru-RU" sz="4500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45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4500" b="1" dirty="0" smtClean="0">
                <a:solidFill>
                  <a:srgbClr val="FF0000"/>
                </a:solidFill>
                <a:latin typeface="Arial Narrow" pitchFamily="34" charset="0"/>
              </a:rPr>
              <a:t>У меня всё получается</a:t>
            </a:r>
          </a:p>
          <a:p>
            <a:pPr marL="85725" indent="0" algn="ctr"/>
            <a:endParaRPr lang="ru-RU" sz="45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85725" indent="0"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Arial Narrow" pitchFamily="34" charset="0"/>
              </a:rPr>
              <a:t>Я достоин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Arial Narrow" pitchFamily="34" charset="0"/>
              </a:rPr>
              <a:t>И самое мощное: </a:t>
            </a:r>
            <a:r>
              <a:rPr lang="ru-RU" sz="4500" b="1" dirty="0" smtClean="0">
                <a:solidFill>
                  <a:srgbClr val="FF0000"/>
                </a:solidFill>
                <a:latin typeface="Arial Narrow" pitchFamily="34" charset="0"/>
              </a:rPr>
              <a:t>Я намерен(-а).</a:t>
            </a:r>
          </a:p>
          <a:p>
            <a:pPr marL="85725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5" name="Picture 4" descr="d:\Desktop\1ue_JfR3x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7825" y="1854000"/>
            <a:ext cx="5085000" cy="3238500"/>
          </a:xfrm>
          <a:prstGeom prst="snip1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01200" y="1271787"/>
            <a:ext cx="43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Gabriola" pitchFamily="82" charset="0"/>
              </a:rPr>
              <a:t>Пока у тебя есть попытка – ты не проиграл. 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Gabriola" pitchFamily="82" charset="0"/>
              </a:rPr>
              <a:t>Сергей </a:t>
            </a:r>
            <a:r>
              <a:rPr lang="ru-RU" dirty="0" err="1" smtClean="0">
                <a:solidFill>
                  <a:srgbClr val="FF0000"/>
                </a:solidFill>
                <a:latin typeface="Gabriola" pitchFamily="82" charset="0"/>
              </a:rPr>
              <a:t>Бубка</a:t>
            </a:r>
            <a:endParaRPr lang="ru-RU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7465" y="2529000"/>
            <a:ext cx="5241000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Bahnschrift" pitchFamily="34" charset="0"/>
              </a:rPr>
              <a:t>Смелость города берет. </a:t>
            </a:r>
            <a:endParaRPr lang="ru-RU" sz="1400" dirty="0" smtClean="0">
              <a:latin typeface="Bahnschrif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Bahnschrift" pitchFamily="34" charset="0"/>
              </a:rPr>
              <a:t>Утро </a:t>
            </a:r>
            <a:r>
              <a:rPr lang="ru-RU" sz="1400" dirty="0" smtClean="0">
                <a:latin typeface="Bahnschrift" pitchFamily="34" charset="0"/>
              </a:rPr>
              <a:t>вечера мудренее. </a:t>
            </a:r>
            <a:endParaRPr lang="ru-RU" sz="1400" dirty="0" smtClean="0">
              <a:latin typeface="Bahnschrif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Bahnschrift" pitchFamily="34" charset="0"/>
              </a:rPr>
              <a:t>Не </a:t>
            </a:r>
            <a:r>
              <a:rPr lang="ru-RU" sz="1400" dirty="0" smtClean="0">
                <a:latin typeface="Bahnschrift" pitchFamily="34" charset="0"/>
              </a:rPr>
              <a:t>тот пропал, кто в беду попал, а тот пропал, кто духом упал. </a:t>
            </a:r>
            <a:endParaRPr lang="ru-RU" sz="1400" dirty="0" smtClean="0">
              <a:latin typeface="Bahnschrif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Bahnschrift" pitchFamily="34" charset="0"/>
              </a:rPr>
              <a:t>Самое </a:t>
            </a:r>
            <a:r>
              <a:rPr lang="ru-RU" sz="1400" dirty="0" smtClean="0">
                <a:latin typeface="Bahnschrift" pitchFamily="34" charset="0"/>
              </a:rPr>
              <a:t>темное время суток перед рассветом. Черная полоса бывает взлетной. </a:t>
            </a:r>
            <a:endParaRPr lang="ru-RU" sz="1400" dirty="0" smtClean="0">
              <a:latin typeface="Bahnschrif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Bahnschrift" pitchFamily="34" charset="0"/>
              </a:rPr>
              <a:t>Самолет </a:t>
            </a:r>
            <a:r>
              <a:rPr lang="ru-RU" sz="1400" dirty="0" smtClean="0">
                <a:latin typeface="Bahnschrift" pitchFamily="34" charset="0"/>
              </a:rPr>
              <a:t>всегда взлетает против ветра. </a:t>
            </a:r>
            <a:endParaRPr lang="ru-RU" sz="1400" dirty="0" smtClean="0">
              <a:latin typeface="Bahnschrif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Bahnschrift" pitchFamily="34" charset="0"/>
              </a:rPr>
              <a:t>Помните</a:t>
            </a:r>
            <a:r>
              <a:rPr lang="ru-RU" sz="1400" dirty="0" smtClean="0">
                <a:latin typeface="Bahnschrift" pitchFamily="34" charset="0"/>
              </a:rPr>
              <a:t>: вы притягиваете к себе то, во что вы верите. </a:t>
            </a:r>
            <a:endParaRPr lang="ru-RU" sz="1400" dirty="0" smtClean="0">
              <a:latin typeface="Bahnschrif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Bahnschrift" pitchFamily="34" charset="0"/>
              </a:rPr>
              <a:t>Весь </a:t>
            </a:r>
            <a:r>
              <a:rPr lang="ru-RU" sz="1400" dirty="0" smtClean="0">
                <a:latin typeface="Bahnschrift" pitchFamily="34" charset="0"/>
              </a:rPr>
              <a:t>рост и прогресс происходит за пределами зоны комфорта. </a:t>
            </a:r>
            <a:endParaRPr lang="ru-RU" sz="1400" dirty="0" smtClean="0">
              <a:latin typeface="Bahnschrif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Bahnschrift" pitchFamily="34" charset="0"/>
              </a:rPr>
              <a:t>Всё </a:t>
            </a:r>
            <a:r>
              <a:rPr lang="ru-RU" sz="1400" dirty="0" smtClean="0">
                <a:latin typeface="Bahnschrift" pitchFamily="34" charset="0"/>
              </a:rPr>
              <a:t>в ваших руках, поэтому их нельзя опускать. </a:t>
            </a:r>
            <a:endParaRPr lang="ru-RU" sz="1400" dirty="0" smtClean="0">
              <a:latin typeface="Bahnschrif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Bahnschrift" pitchFamily="34" charset="0"/>
              </a:rPr>
              <a:t>Если </a:t>
            </a:r>
            <a:r>
              <a:rPr lang="ru-RU" sz="1400" dirty="0" smtClean="0">
                <a:latin typeface="Bahnschrift" pitchFamily="34" charset="0"/>
              </a:rPr>
              <a:t>ветер утих, берись за весла.</a:t>
            </a:r>
            <a:r>
              <a:rPr lang="ru-RU" sz="1400" dirty="0" smtClean="0"/>
              <a:t> 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Bahnschrift" pitchFamily="34" charset="0"/>
              </a:rPr>
              <a:t>То</a:t>
            </a:r>
            <a:r>
              <a:rPr lang="ru-RU" sz="1400" dirty="0" smtClean="0">
                <a:latin typeface="Bahnschrift" pitchFamily="34" charset="0"/>
              </a:rPr>
              <a:t>, что нас не убивает, делает нас сильнее.</a:t>
            </a:r>
            <a:r>
              <a:rPr lang="ru-RU" sz="1400" dirty="0" smtClean="0"/>
              <a:t> 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Bahnschrift" pitchFamily="34" charset="0"/>
              </a:rPr>
              <a:t>Страх </a:t>
            </a:r>
            <a:r>
              <a:rPr lang="ru-RU" sz="1400" dirty="0" smtClean="0">
                <a:latin typeface="Bahnschrift" pitchFamily="34" charset="0"/>
              </a:rPr>
              <a:t>останавливает действие. Действие останавливает страх. </a:t>
            </a:r>
            <a:endParaRPr lang="ru-RU" sz="1400" dirty="0">
              <a:latin typeface="Bahnschrif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3200" y="5867401"/>
            <a:ext cx="1168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0" algn="ctr">
              <a:buNone/>
            </a:pPr>
            <a:r>
              <a:rPr lang="ru-RU" dirty="0" smtClean="0">
                <a:latin typeface="Arial Narrow" pitchFamily="34" charset="0"/>
              </a:rPr>
              <a:t>Информация дана и обратитесь с ней к вашей способности здраво рассуждать! </a:t>
            </a:r>
          </a:p>
          <a:p>
            <a:pPr marL="85725" indent="0" algn="ctr">
              <a:buNone/>
            </a:pPr>
            <a:r>
              <a:rPr lang="ru-RU" dirty="0" smtClean="0">
                <a:latin typeface="Arial Narrow" pitchFamily="34" charset="0"/>
              </a:rPr>
              <a:t>Пересмотрите свою речь и наполните ее 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лексикой победителя</a:t>
            </a:r>
            <a:r>
              <a:rPr lang="ru-RU" dirty="0" smtClean="0">
                <a:latin typeface="Arial Narrow" pitchFamily="34" charset="0"/>
              </a:rPr>
              <a:t>!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cap="all" dirty="0" smtClean="0">
                <a:solidFill>
                  <a:srgbClr val="0070C0"/>
                </a:solidFill>
                <a:latin typeface="Arial Narrow" pitchFamily="34" charset="0"/>
              </a:rPr>
              <a:t>Эмоциональный интеллект</a:t>
            </a:r>
            <a:r>
              <a:rPr lang="en-US" sz="2800" cap="all" dirty="0" smtClean="0">
                <a:solidFill>
                  <a:srgbClr val="0070C0"/>
                </a:solidFill>
                <a:latin typeface="Arial Narrow" pitchFamily="34" charset="0"/>
              </a:rPr>
              <a:t> EQ</a:t>
            </a:r>
            <a:r>
              <a:rPr lang="ru-RU" sz="2800" cap="all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2936"/>
            <a:ext cx="12192000" cy="460648"/>
          </a:xfrm>
        </p:spPr>
        <p:txBody>
          <a:bodyPr/>
          <a:lstStyle/>
          <a:p>
            <a:r>
              <a:rPr lang="ru-RU" b="1" dirty="0" smtClean="0">
                <a:solidFill>
                  <a:srgbClr val="00CC99"/>
                </a:solidFill>
                <a:latin typeface="Arial Narrow" pitchFamily="34" charset="0"/>
              </a:rPr>
              <a:t>Гендерные различия  </a:t>
            </a:r>
            <a:r>
              <a:rPr lang="en-US" b="1" dirty="0" smtClean="0">
                <a:solidFill>
                  <a:srgbClr val="00CC99"/>
                </a:solidFill>
                <a:latin typeface="Arial Narrow" pitchFamily="34" charset="0"/>
              </a:rPr>
              <a:t>EQ</a:t>
            </a:r>
            <a:endParaRPr lang="ru-RU" b="1" dirty="0">
              <a:solidFill>
                <a:srgbClr val="00CC99"/>
              </a:solidFill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-294000" y="1916833"/>
            <a:ext cx="11617291" cy="25202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 Narrow" pitchFamily="34" charset="0"/>
              </a:rPr>
              <a:t>Эмоциональный интеллект развивается до 30 лет, до 50 лет достигается уровня плато, а потом происходит его снижение (вот почему крайне внимательно надо относиться к лицам пожилого возраста, их легком можно ранить словом). От 55 лет до 90 лет значительное ухудшение негативных эмоций, они становятся более ранимыми и чувствительными, доверчивыми к мошенникам.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Arial Narrow" pitchFamily="34" charset="0"/>
              </a:rPr>
              <a:t>Эмоциональный интеллект более развит у женщин, чем у мужчин. Женщины с легкостью устанавливают тонкие </a:t>
            </a:r>
          </a:p>
          <a:p>
            <a:r>
              <a:rPr lang="ru-RU" dirty="0" smtClean="0">
                <a:latin typeface="Arial Narrow" pitchFamily="34" charset="0"/>
              </a:rPr>
              <a:t>эмоциональные связи в обществе.  У мужчин более развито рациональное мышление, но к 40 годам эмоциональный </a:t>
            </a:r>
          </a:p>
          <a:p>
            <a:r>
              <a:rPr lang="ru-RU" dirty="0" smtClean="0">
                <a:latin typeface="Arial Narrow" pitchFamily="34" charset="0"/>
              </a:rPr>
              <a:t>интеллект сравнивается с женщинами, а порой и опережают сознательным управлением собственными эмоциями.</a:t>
            </a:r>
            <a:endParaRPr lang="en-US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 Мужчины искусно умеют скрывать свои эмоции.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412776"/>
            <a:ext cx="12192000" cy="4606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Развитие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EQ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4365104"/>
            <a:ext cx="12192000" cy="46064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ТОП ОСНОВНЫХ ЭМОЦИЙ ЧЕЛОВЕКА, КОТОРЫЕ ОН ПЕРЕЖИВАЕТ В ТЕЧЕНИИ ДНЯ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360" y="4869161"/>
            <a:ext cx="11521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1 место </a:t>
            </a:r>
            <a:r>
              <a:rPr lang="ru-RU" sz="1400" b="1" dirty="0" smtClean="0">
                <a:latin typeface="Arial Narrow" pitchFamily="34" charset="0"/>
              </a:rPr>
              <a:t>– раздражение</a:t>
            </a:r>
            <a:r>
              <a:rPr lang="ru-RU" sz="1400" dirty="0" smtClean="0">
                <a:latin typeface="Arial Narrow" pitchFamily="34" charset="0"/>
              </a:rPr>
              <a:t>. Средняя частота в день – 150 переживаний</a:t>
            </a:r>
            <a:r>
              <a:rPr lang="ru-RU" sz="1400" b="1" dirty="0" smtClean="0">
                <a:latin typeface="Arial Narrow" pitchFamily="34" charset="0"/>
              </a:rPr>
              <a:t>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2 место </a:t>
            </a:r>
            <a:r>
              <a:rPr lang="ru-RU" sz="1400" b="1" dirty="0" smtClean="0">
                <a:latin typeface="Arial Narrow" pitchFamily="34" charset="0"/>
              </a:rPr>
              <a:t>– тревога.</a:t>
            </a:r>
            <a:r>
              <a:rPr lang="ru-RU" sz="1400" dirty="0" smtClean="0">
                <a:latin typeface="Arial Narrow" pitchFamily="34" charset="0"/>
              </a:rPr>
              <a:t> Средняя частота – 120 переживаний в день.</a:t>
            </a:r>
            <a:r>
              <a:rPr lang="ru-RU" sz="1400" b="1" dirty="0" smtClean="0">
                <a:latin typeface="Arial Narrow" pitchFamily="34" charset="0"/>
              </a:rPr>
              <a:t>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3 место</a:t>
            </a:r>
            <a:r>
              <a:rPr lang="ru-RU" sz="1400" b="1" dirty="0" smtClean="0">
                <a:latin typeface="Arial Narrow" pitchFamily="34" charset="0"/>
              </a:rPr>
              <a:t>. </a:t>
            </a:r>
            <a:r>
              <a:rPr lang="ru-RU" sz="1400" b="1" dirty="0">
                <a:latin typeface="Arial Narrow" pitchFamily="34" charset="0"/>
              </a:rPr>
              <a:t>р</a:t>
            </a:r>
            <a:r>
              <a:rPr lang="ru-RU" sz="1400" b="1" dirty="0" smtClean="0">
                <a:latin typeface="Arial Narrow" pitchFamily="34" charset="0"/>
              </a:rPr>
              <a:t>адость</a:t>
            </a:r>
            <a:r>
              <a:rPr lang="ru-RU" sz="1400" dirty="0" smtClean="0">
                <a:latin typeface="Arial Narrow" pitchFamily="34" charset="0"/>
              </a:rPr>
              <a:t>. от 20 до 60 переживаний в день в зависимости от типа личности и обстоятельств. </a:t>
            </a:r>
          </a:p>
          <a:p>
            <a:r>
              <a:rPr lang="ru-RU" sz="1400" b="1" dirty="0" smtClean="0">
                <a:latin typeface="Arial Narrow" pitchFamily="34" charset="0"/>
              </a:rPr>
              <a:t>4 место – печаль</a:t>
            </a:r>
            <a:r>
              <a:rPr lang="ru-RU" sz="1400" dirty="0" smtClean="0">
                <a:latin typeface="Arial Narrow" pitchFamily="34" charset="0"/>
              </a:rPr>
              <a:t>. Средняя частота – 30 переживаний в день.</a:t>
            </a:r>
          </a:p>
          <a:p>
            <a:r>
              <a:rPr lang="ru-RU" sz="1400" b="1" dirty="0" smtClean="0">
                <a:latin typeface="Arial Narrow" pitchFamily="34" charset="0"/>
              </a:rPr>
              <a:t>5  место - интерес</a:t>
            </a:r>
            <a:r>
              <a:rPr lang="ru-RU" sz="1400" dirty="0" smtClean="0">
                <a:latin typeface="Arial Narrow" pitchFamily="34" charset="0"/>
              </a:rPr>
              <a:t>. Средняя частота - 10-15 переживаний в день. </a:t>
            </a:r>
          </a:p>
          <a:p>
            <a:r>
              <a:rPr lang="ru-RU" sz="1400" b="1" dirty="0" smtClean="0">
                <a:latin typeface="Arial Narrow" pitchFamily="34" charset="0"/>
              </a:rPr>
              <a:t>Последнее место. Покой.</a:t>
            </a:r>
            <a:r>
              <a:rPr lang="ru-RU" sz="1400" dirty="0" smtClean="0">
                <a:latin typeface="Arial Narrow" pitchFamily="34" charset="0"/>
              </a:rPr>
              <a:t> 1,5 переживания в день.  </a:t>
            </a:r>
            <a:endParaRPr lang="ru-RU" sz="1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cap="all" dirty="0" smtClean="0">
                <a:solidFill>
                  <a:srgbClr val="0070C0"/>
                </a:solidFill>
                <a:latin typeface="Arial Narrow" pitchFamily="34" charset="0"/>
              </a:rPr>
              <a:t>ЭМОЦИОНАЛЬНЫЙ ИНТЕЛЛЕКТ - Второй ум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268760"/>
            <a:ext cx="10972800" cy="460648"/>
          </a:xfrm>
        </p:spPr>
        <p:txBody>
          <a:bodyPr/>
          <a:lstStyle/>
          <a:p>
            <a:r>
              <a:rPr lang="ru-RU" b="1" dirty="0" smtClean="0">
                <a:solidFill>
                  <a:srgbClr val="00CC99"/>
                </a:solidFill>
                <a:latin typeface="Arial Narrow" pitchFamily="34" charset="0"/>
              </a:rPr>
              <a:t>Как контролировать свои эмоции?</a:t>
            </a:r>
            <a:endParaRPr lang="ru-RU" b="1" dirty="0">
              <a:solidFill>
                <a:srgbClr val="00CC99"/>
              </a:solidFill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335360" y="1772816"/>
            <a:ext cx="11713301" cy="4104456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В критические моменты сердце властвует над разумом, эмоции руководят нами и когда мы сталкиваемся </a:t>
            </a:r>
          </a:p>
          <a:p>
            <a:r>
              <a:rPr lang="ru-RU" dirty="0" smtClean="0">
                <a:latin typeface="Arial Narrow" pitchFamily="34" charset="0"/>
              </a:rPr>
              <a:t>нетривиальными задачами, решение которых неподвластно разуму</a:t>
            </a:r>
            <a:r>
              <a:rPr lang="ru-RU" dirty="0" smtClean="0">
                <a:latin typeface="Arial Narrow" pitchFamily="34" charset="0"/>
              </a:rPr>
              <a:t>.</a:t>
            </a:r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Эмоциональный интеллект помогает нам избавиться от стресса в случае повышенной неопределенности, </a:t>
            </a:r>
            <a:r>
              <a:rPr lang="ru-RU" spc="-60" dirty="0" smtClean="0">
                <a:latin typeface="Arial Narrow" pitchFamily="34" charset="0"/>
              </a:rPr>
              <a:t>обрабатывать</a:t>
            </a:r>
            <a:r>
              <a:rPr lang="ru-RU" dirty="0" smtClean="0">
                <a:latin typeface="Arial Narrow" pitchFamily="34" charset="0"/>
              </a:rPr>
              <a:t> информацию нелогическим путем, проявлять обаяние и харизматичность. Чем выше развит </a:t>
            </a:r>
            <a:r>
              <a:rPr lang="en-US" dirty="0" smtClean="0">
                <a:latin typeface="Arial Narrow" pitchFamily="34" charset="0"/>
              </a:rPr>
              <a:t>EQ</a:t>
            </a:r>
            <a:r>
              <a:rPr lang="ru-RU" dirty="0" smtClean="0">
                <a:latin typeface="Arial Narrow" pitchFamily="34" charset="0"/>
              </a:rPr>
              <a:t> у человека, тем </a:t>
            </a:r>
            <a:r>
              <a:rPr lang="ru-RU" spc="-50" dirty="0" smtClean="0">
                <a:latin typeface="Arial Narrow" pitchFamily="34" charset="0"/>
              </a:rPr>
              <a:t>сложнее</a:t>
            </a:r>
            <a:r>
              <a:rPr lang="ru-RU" dirty="0" smtClean="0">
                <a:latin typeface="Arial Narrow" pitchFamily="34" charset="0"/>
              </a:rPr>
              <a:t> им манипулировать. Человек, который умеет понимать эмоции, понимать эмоциональные намерения другого человека, тем сложнее манипулировать им.</a:t>
            </a:r>
          </a:p>
          <a:p>
            <a:r>
              <a:rPr lang="ru-RU" dirty="0" smtClean="0">
                <a:latin typeface="Arial Narrow" pitchFamily="34" charset="0"/>
              </a:rPr>
              <a:t>Эмоциональный интеллект – способность, у  этой способности нет положительного или отрицательного заряда. И как </a:t>
            </a:r>
          </a:p>
          <a:p>
            <a:r>
              <a:rPr lang="ru-RU" dirty="0" smtClean="0">
                <a:latin typeface="Arial Narrow" pitchFamily="34" charset="0"/>
              </a:rPr>
              <a:t>человек будет использовать его, зависит от его моральных норм, жизненных принципов, установок, от того как он хочет взаимодействовать с обществом.  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2290" name="Picture 2" descr="https://avatars.mds.yandex.net/get-zen_doc/1926164/pub_5e38782856983f14761d35f8_5e387b0d9929ba40059b8e3f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8181" y="4149080"/>
            <a:ext cx="4320480" cy="2132856"/>
          </a:xfrm>
          <a:prstGeom prst="rect">
            <a:avLst/>
          </a:prstGeom>
          <a:noFill/>
        </p:spPr>
      </p:pic>
      <p:pic>
        <p:nvPicPr>
          <p:cNvPr id="12292" name="Picture 4" descr="https://cdn.hype.tech/2000x/file/2018/07/3/hype-ru-caveman-sa-rz4QE0riXJaBU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51" y="4293096"/>
            <a:ext cx="4800533" cy="1988840"/>
          </a:xfrm>
          <a:prstGeom prst="rect">
            <a:avLst/>
          </a:prstGeom>
          <a:noFill/>
        </p:spPr>
      </p:pic>
      <p:sp>
        <p:nvSpPr>
          <p:cNvPr id="9" name="Двойная стрелка влево/вправо 8"/>
          <p:cNvSpPr/>
          <p:nvPr/>
        </p:nvSpPr>
        <p:spPr>
          <a:xfrm>
            <a:off x="1391478" y="4869160"/>
            <a:ext cx="192021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35360" y="6021288"/>
            <a:ext cx="11617291" cy="836712"/>
          </a:xfrm>
          <a:prstGeom prst="leftRightArrow">
            <a:avLst/>
          </a:prstGeom>
          <a:solidFill>
            <a:schemeClr val="bg1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rgbClr val="00CC99"/>
                </a:solidFill>
                <a:latin typeface="Arial Narrow" pitchFamily="34" charset="0"/>
              </a:rPr>
              <a:t>Беги                                                       думай                                                                     бей</a:t>
            </a:r>
            <a:endParaRPr lang="ru-RU" b="1" cap="all" dirty="0">
              <a:solidFill>
                <a:srgbClr val="00CC99"/>
              </a:solidFill>
              <a:latin typeface="Arial Narrow" pitchFamily="34" charset="0"/>
            </a:endParaRPr>
          </a:p>
        </p:txBody>
      </p:sp>
      <p:pic>
        <p:nvPicPr>
          <p:cNvPr id="12298" name="Picture 10" descr="https://avatars.mds.yandex.net/get-zen_doc/26916/pub_5db2f92b8d5b5f00ad8cef79_5db309073d008800ae2595fe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873" y="4221088"/>
            <a:ext cx="2688297" cy="1857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cap="all" dirty="0" smtClean="0">
                <a:solidFill>
                  <a:srgbClr val="0070C0"/>
                </a:solidFill>
                <a:latin typeface="Arial Narrow" pitchFamily="34" charset="0"/>
              </a:rPr>
              <a:t>Конструктивное выражение эмоций</a:t>
            </a:r>
            <a:endParaRPr lang="ru-RU" sz="3200" cap="all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340769"/>
            <a:ext cx="10972800" cy="720081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rgbClr val="00CC99"/>
                </a:solidFill>
                <a:latin typeface="Arial Narrow" pitchFamily="34" charset="0"/>
              </a:rPr>
              <a:t>Жизнь — это комедия для тех, кто думает, и трагедия для тех, кто чувствует. </a:t>
            </a:r>
          </a:p>
          <a:p>
            <a:pPr algn="r"/>
            <a:r>
              <a:rPr lang="ru-RU" sz="1400" b="1" dirty="0" err="1" smtClean="0">
                <a:solidFill>
                  <a:srgbClr val="00CC99"/>
                </a:solidFill>
                <a:latin typeface="Arial Narrow" pitchFamily="34" charset="0"/>
              </a:rPr>
              <a:t>Хорас</a:t>
            </a:r>
            <a:r>
              <a:rPr lang="ru-RU" sz="1400" b="1" dirty="0" smtClean="0">
                <a:solidFill>
                  <a:srgbClr val="00CC99"/>
                </a:solidFill>
                <a:latin typeface="Arial Narrow" pitchFamily="34" charset="0"/>
              </a:rPr>
              <a:t> </a:t>
            </a:r>
            <a:r>
              <a:rPr lang="ru-RU" sz="1400" b="1" dirty="0" err="1" smtClean="0">
                <a:solidFill>
                  <a:srgbClr val="00CC99"/>
                </a:solidFill>
                <a:latin typeface="Arial Narrow" pitchFamily="34" charset="0"/>
              </a:rPr>
              <a:t>Уолпол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335360" y="1809000"/>
            <a:ext cx="11521280" cy="4815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 Narrow" pitchFamily="34" charset="0"/>
              </a:rPr>
              <a:t>Испытав чувства, мы должны их обязательно выразить, в мыслях, в мимике, в жестах, поступках, такова природа </a:t>
            </a:r>
          </a:p>
          <a:p>
            <a:r>
              <a:rPr lang="ru-RU" dirty="0" smtClean="0">
                <a:latin typeface="Arial Narrow" pitchFamily="34" charset="0"/>
              </a:rPr>
              <a:t>эмоций. Они зарождаются в нас и проявляются через нас. Если эмоция не выражается, это значит она подавляется. </a:t>
            </a:r>
          </a:p>
          <a:p>
            <a:r>
              <a:rPr lang="ru-RU" dirty="0" smtClean="0">
                <a:latin typeface="Arial Narrow" pitchFamily="34" charset="0"/>
              </a:rPr>
              <a:t>Такие эмоции не находя выхода, начинают разрушать тело человека, истощая его жизненные силы. Если</a:t>
            </a:r>
          </a:p>
          <a:p>
            <a:r>
              <a:rPr lang="ru-RU" dirty="0" smtClean="0">
                <a:latin typeface="Arial Narrow" pitchFamily="34" charset="0"/>
              </a:rPr>
              <a:t> «утилизация» эмоциональной энергии не происходит должным образом, то она </a:t>
            </a:r>
            <a:r>
              <a:rPr lang="ru-RU" dirty="0" err="1" smtClean="0">
                <a:latin typeface="Arial Narrow" pitchFamily="34" charset="0"/>
              </a:rPr>
              <a:t>соматизируется</a:t>
            </a:r>
            <a:r>
              <a:rPr lang="ru-RU" dirty="0" smtClean="0">
                <a:latin typeface="Arial Narrow" pitchFamily="34" charset="0"/>
              </a:rPr>
              <a:t> и приводит к разного рода проблемам со здоровьем (ССС, ЖКТ, нервная система, опорно-двигательная система).</a:t>
            </a:r>
          </a:p>
          <a:p>
            <a:r>
              <a:rPr lang="ru-RU" dirty="0" smtClean="0">
                <a:latin typeface="Arial Narrow" pitchFamily="34" charset="0"/>
              </a:rPr>
              <a:t>Рано или поздно психически истощенный человек не сможет больше сдерживать внутри себя негативные чувства и </a:t>
            </a:r>
          </a:p>
          <a:p>
            <a:r>
              <a:rPr lang="ru-RU" dirty="0" smtClean="0">
                <a:latin typeface="Arial Narrow" pitchFamily="34" charset="0"/>
              </a:rPr>
              <a:t>тогда плотина прорвется, эмоции найдут свое отражение в ссорах и скандалах.</a:t>
            </a:r>
          </a:p>
          <a:p>
            <a:r>
              <a:rPr lang="ru-RU" b="1" dirty="0" smtClean="0">
                <a:solidFill>
                  <a:srgbClr val="00CC99"/>
                </a:solidFill>
                <a:latin typeface="Arial Narrow" pitchFamily="34" charset="0"/>
              </a:rPr>
              <a:t>Как научиться управлять своими эмоциями? </a:t>
            </a:r>
          </a:p>
          <a:p>
            <a:r>
              <a:rPr lang="ru-RU" dirty="0" smtClean="0">
                <a:latin typeface="Arial Narrow" pitchFamily="34" charset="0"/>
              </a:rPr>
              <a:t>1 шаг  – осознание (что я испытываю в данный момент?)</a:t>
            </a:r>
          </a:p>
          <a:p>
            <a:r>
              <a:rPr lang="ru-RU" dirty="0" smtClean="0">
                <a:latin typeface="Arial Narrow" pitchFamily="34" charset="0"/>
              </a:rPr>
              <a:t>2 шаг – определение уместности эмоций (могу ли я проявить злость </a:t>
            </a:r>
            <a:r>
              <a:rPr lang="ru-RU" dirty="0" smtClean="0">
                <a:latin typeface="Arial Narrow" pitchFamily="34" charset="0"/>
              </a:rPr>
              <a:t>в коллективе</a:t>
            </a:r>
            <a:r>
              <a:rPr lang="ru-RU" dirty="0" smtClean="0">
                <a:latin typeface="Arial Narrow" pitchFamily="34" charset="0"/>
              </a:rPr>
              <a:t>? </a:t>
            </a:r>
            <a:r>
              <a:rPr lang="ru-RU" dirty="0" smtClean="0">
                <a:latin typeface="Arial Narrow" pitchFamily="34" charset="0"/>
              </a:rPr>
              <a:t>Как правило, такие поступки чреваты </a:t>
            </a:r>
          </a:p>
          <a:p>
            <a:r>
              <a:rPr lang="ru-RU" dirty="0" smtClean="0">
                <a:latin typeface="Arial Narrow" pitchFamily="34" charset="0"/>
              </a:rPr>
              <a:t>негативными последствиями) </a:t>
            </a:r>
          </a:p>
          <a:p>
            <a:r>
              <a:rPr lang="ru-RU" dirty="0" smtClean="0">
                <a:latin typeface="Arial Narrow" pitchFamily="34" charset="0"/>
              </a:rPr>
              <a:t>3 шаг – саморегуляция (эмоции учащают пульс и дыхание, повышают АД, расширяют зрачки – активизируется </a:t>
            </a:r>
          </a:p>
          <a:p>
            <a:r>
              <a:rPr lang="ru-RU" dirty="0" smtClean="0">
                <a:latin typeface="Arial Narrow" pitchFamily="34" charset="0"/>
              </a:rPr>
              <a:t>парасимпатическая нервная система, чтобы успокоить тело – </a:t>
            </a:r>
            <a:r>
              <a:rPr lang="ru-RU" b="1" dirty="0" smtClean="0">
                <a:latin typeface="Arial Narrow" pitchFamily="34" charset="0"/>
              </a:rPr>
              <a:t>ДЫШАТЬ РАЗМЕРЕННО</a:t>
            </a:r>
            <a:r>
              <a:rPr lang="ru-RU" dirty="0" smtClean="0">
                <a:latin typeface="Arial Narrow" pitchFamily="34" charset="0"/>
              </a:rPr>
              <a:t>). Правильное дыхание не </a:t>
            </a:r>
          </a:p>
          <a:p>
            <a:r>
              <a:rPr lang="ru-RU" dirty="0" smtClean="0">
                <a:latin typeface="Arial Narrow" pitchFamily="34" charset="0"/>
              </a:rPr>
              <a:t>позволяет эмоциям нас захватить. </a:t>
            </a:r>
          </a:p>
          <a:p>
            <a:endParaRPr lang="ru-RU" dirty="0" smtClean="0">
              <a:latin typeface="Arial Narrow" pitchFamily="34" charset="0"/>
            </a:endParaRPr>
          </a:p>
          <a:p>
            <a:pPr algn="ctr"/>
            <a:r>
              <a:rPr lang="ru-RU" b="1" cap="all" dirty="0" smtClean="0">
                <a:solidFill>
                  <a:srgbClr val="00CC99"/>
                </a:solidFill>
                <a:latin typeface="Arial Narrow" pitchFamily="34" charset="0"/>
              </a:rPr>
              <a:t>Гасить эмоции нельзя, но управлять ими можно! </a:t>
            </a:r>
          </a:p>
          <a:p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Desktop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2351584" cy="1277888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335360" y="2708920"/>
            <a:ext cx="7680853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cap="all" dirty="0" smtClean="0">
                <a:solidFill>
                  <a:srgbClr val="0070C0"/>
                </a:solidFill>
                <a:latin typeface="Arial Narrow" pitchFamily="34" charset="0"/>
              </a:rPr>
              <a:t>Утро вечера мудренее</a:t>
            </a:r>
            <a:endParaRPr lang="ru-RU" sz="3200" cap="all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idx="10"/>
          </p:nvPr>
        </p:nvSpPr>
        <p:spPr>
          <a:xfrm>
            <a:off x="7632171" y="1844824"/>
            <a:ext cx="4559829" cy="3456384"/>
          </a:xfrm>
        </p:spPr>
        <p:txBody>
          <a:bodyPr>
            <a:normAutofit fontScale="92500" lnSpcReduction="20000"/>
          </a:bodyPr>
          <a:lstStyle/>
          <a:p>
            <a:r>
              <a:rPr lang="ru-RU" sz="1200" b="1" dirty="0" smtClean="0">
                <a:latin typeface="Arial Narrow" pitchFamily="34" charset="0"/>
              </a:rPr>
              <a:t>ПОЗИТИВНОЕ НАСТРОЕНИЕ </a:t>
            </a:r>
            <a:r>
              <a:rPr lang="ru-RU" sz="1200" dirty="0" smtClean="0">
                <a:latin typeface="Arial Narrow" pitchFamily="34" charset="0"/>
              </a:rPr>
              <a:t>– РАСТЕТ ПО </a:t>
            </a:r>
          </a:p>
          <a:p>
            <a:r>
              <a:rPr lang="ru-RU" sz="1200" dirty="0" smtClean="0">
                <a:latin typeface="Arial Narrow" pitchFamily="34" charset="0"/>
              </a:rPr>
              <a:t>УТРАМ, ИДЕТ НА СПАД ВО ВТОРОЙ </a:t>
            </a:r>
            <a:r>
              <a:rPr lang="ru-RU" sz="1200" spc="-60" dirty="0" smtClean="0">
                <a:latin typeface="Arial Narrow" pitchFamily="34" charset="0"/>
              </a:rPr>
              <a:t>ПОЛОВИНЕ</a:t>
            </a:r>
            <a:r>
              <a:rPr lang="ru-RU" sz="1200" dirty="0" smtClean="0">
                <a:latin typeface="Arial Narrow" pitchFamily="34" charset="0"/>
              </a:rPr>
              <a:t> ДНЯ И СНОВА УСИЛИВАЕТСЯ ВЕЧЕРОМ</a:t>
            </a:r>
          </a:p>
          <a:p>
            <a:endParaRPr lang="ru-RU" dirty="0" smtClean="0"/>
          </a:p>
          <a:p>
            <a:r>
              <a:rPr lang="ru-RU" sz="1200" b="1" dirty="0" smtClean="0">
                <a:latin typeface="Arial Narrow" pitchFamily="34" charset="0"/>
              </a:rPr>
              <a:t>ВЕСЕЛЬЕ </a:t>
            </a:r>
            <a:r>
              <a:rPr lang="ru-RU" sz="1200" dirty="0" smtClean="0">
                <a:latin typeface="Arial Narrow" pitchFamily="34" charset="0"/>
              </a:rPr>
              <a:t>К ОБЕДУ НАРАСТАЕТ, В МЕНЬШЕЙ СТЕПЕНИ ВО ВТОРОЙ ПОЛОВИНЕ ДНЯ, А </a:t>
            </a:r>
          </a:p>
          <a:p>
            <a:r>
              <a:rPr lang="ru-RU" sz="1200" dirty="0" smtClean="0">
                <a:latin typeface="Arial Narrow" pitchFamily="34" charset="0"/>
              </a:rPr>
              <a:t>ВЕЧЕРОМ СНОВА ВЕСЕЛЕЮТ</a:t>
            </a:r>
          </a:p>
          <a:p>
            <a:endParaRPr lang="ru-RU" dirty="0" smtClean="0"/>
          </a:p>
          <a:p>
            <a:r>
              <a:rPr lang="ru-RU" sz="1200" b="1" dirty="0" smtClean="0">
                <a:latin typeface="Arial Narrow" pitchFamily="34" charset="0"/>
              </a:rPr>
              <a:t>ЭМОЦИОНАЛЬНЫЙ БАЛАНС </a:t>
            </a:r>
            <a:r>
              <a:rPr lang="ru-RU" sz="1200" dirty="0" smtClean="0">
                <a:latin typeface="Arial Narrow" pitchFamily="34" charset="0"/>
              </a:rPr>
              <a:t>– НАРАСТАЕТ ПО УТРАМ, ПАДАЕТ ВО ВТОРОЙ ПОЛОВИНЕ ДНЯ И ВНОВЬ ВОЗРАСТАЕТ ВЕЧЕРОМ</a:t>
            </a:r>
          </a:p>
          <a:p>
            <a:endParaRPr lang="ru-RU" sz="1200" dirty="0" smtClean="0">
              <a:latin typeface="Arial Narrow" pitchFamily="34" charset="0"/>
            </a:endParaRPr>
          </a:p>
          <a:p>
            <a:r>
              <a:rPr lang="ru-RU" sz="1200" b="1" dirty="0" smtClean="0">
                <a:latin typeface="Arial Narrow" pitchFamily="34" charset="0"/>
              </a:rPr>
              <a:t>ТЕПЛЫЕ ЧУВСТВА К ОКРУЖАЮЩИМ </a:t>
            </a:r>
          </a:p>
          <a:p>
            <a:r>
              <a:rPr lang="ru-RU" sz="1200" dirty="0" smtClean="0">
                <a:latin typeface="Arial Narrow" pitchFamily="34" charset="0"/>
              </a:rPr>
              <a:t>НАРАСТАЮТ В ТЕЧЕНИИ ВСЕГО УТРА, СЛАБЕЮТ ВО  ВТОРОЙ ПОЛОВИНЕ ДНЯ И ВНОВЬ </a:t>
            </a:r>
          </a:p>
          <a:p>
            <a:r>
              <a:rPr lang="ru-RU" sz="1200" dirty="0" smtClean="0">
                <a:latin typeface="Arial Narrow" pitchFamily="34" charset="0"/>
              </a:rPr>
              <a:t>НАРАСТАЮТ ВЕЧЕРОМ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360" y="1916832"/>
            <a:ext cx="7680853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7381" y="2492896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7:00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7488" y="2492896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9:00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55574" y="2492896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11:00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11691" y="2492896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13:00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75787" y="2492896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15:00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31904" y="2492896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17:00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92011" y="2492896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19:00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56107" y="2492896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21:00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360" y="1916832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95467" y="1916832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55573" y="1916832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15680" y="1916832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6000" y="1916832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056107" y="1916832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75787" y="1916832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135893" y="1916832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15680" y="2708920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35360" y="4437112"/>
            <a:ext cx="7680853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5360" y="3573016"/>
            <a:ext cx="7680853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56107" y="2708920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35360" y="2708920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shade val="30000"/>
                  <a:satMod val="115000"/>
                </a:srgbClr>
              </a:gs>
              <a:gs pos="50000">
                <a:srgbClr val="66FF66">
                  <a:shade val="67500"/>
                  <a:satMod val="115000"/>
                </a:srgbClr>
              </a:gs>
              <a:gs pos="100000">
                <a:srgbClr val="66FF6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295467" y="2708920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175787" y="2708920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135893" y="2708920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255573" y="2708920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096000" y="2708920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5360" y="3573016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295467" y="3573016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shade val="30000"/>
                  <a:satMod val="115000"/>
                </a:srgbClr>
              </a:gs>
              <a:gs pos="50000">
                <a:srgbClr val="66FF66">
                  <a:shade val="67500"/>
                  <a:satMod val="115000"/>
                </a:srgbClr>
              </a:gs>
              <a:gs pos="100000">
                <a:srgbClr val="66FF6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255573" y="3573016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175787" y="3573016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215680" y="3573016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135893" y="3573016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096000" y="3573016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056107" y="3573016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27381" y="3284984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7:00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487488" y="3284984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9:00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351584" y="3284984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11:00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11691" y="3284984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13:00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71798" y="3284984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15:00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231904" y="3284984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17:00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192011" y="3284984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19:00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56107" y="3284984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21:00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35360" y="5013176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7:00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27381" y="4149080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7:00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487488" y="4149080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9:00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91477" y="5013176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9:00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255574" y="4149080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11:00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351584" y="5013176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11:00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11691" y="4149080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13:00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11691" y="5013176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13:00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367808" y="4149080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15:00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71798" y="5013176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15:00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231904" y="5013176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17:00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327915" y="4149080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17:00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88021" y="5013176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19:00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192011" y="4149080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19:00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056107" y="5013176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21:00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152118" y="4149080"/>
            <a:ext cx="76808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Arial Narrow" pitchFamily="34" charset="0"/>
              </a:rPr>
              <a:t>21:00</a:t>
            </a:r>
            <a:endParaRPr lang="ru-RU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215680" y="4437112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2255573" y="4437112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295467" y="4437112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335360" y="4437112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175787" y="4437112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135893" y="4437112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6096000" y="4437112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7056107" y="4437112"/>
            <a:ext cx="960107" cy="504056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d:\Desktop\126578860-cartoon-chimpanzee-monkey-vector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0363" y="5229201"/>
            <a:ext cx="2592288" cy="1495053"/>
          </a:xfrm>
          <a:prstGeom prst="rect">
            <a:avLst/>
          </a:prstGeom>
          <a:noFill/>
        </p:spPr>
      </p:pic>
      <p:pic>
        <p:nvPicPr>
          <p:cNvPr id="1033" name="Picture 9" descr="d:\Desktop\baloo-clipart-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7808" y="4797152"/>
            <a:ext cx="2688299" cy="2060848"/>
          </a:xfrm>
          <a:prstGeom prst="rect">
            <a:avLst/>
          </a:prstGeom>
          <a:noFill/>
        </p:spPr>
      </p:pic>
      <p:sp>
        <p:nvSpPr>
          <p:cNvPr id="86" name="Двойная стрелка влево/вправо 85"/>
          <p:cNvSpPr/>
          <p:nvPr/>
        </p:nvSpPr>
        <p:spPr>
          <a:xfrm>
            <a:off x="335360" y="6309320"/>
            <a:ext cx="11713301" cy="548680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УТРО                                    ДЕНЬ                                     ВЕЧЕР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0" y="1449000"/>
            <a:ext cx="7891599" cy="4529882"/>
          </a:xfrm>
        </p:spPr>
      </p:pic>
      <p:sp>
        <p:nvSpPr>
          <p:cNvPr id="5" name="TextBox 4"/>
          <p:cNvSpPr txBox="1"/>
          <p:nvPr/>
        </p:nvSpPr>
        <p:spPr>
          <a:xfrm>
            <a:off x="3089299" y="459000"/>
            <a:ext cx="31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Резюмируем: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05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64000" y="1314000"/>
            <a:ext cx="11901000" cy="6444000"/>
          </a:xfrm>
        </p:spPr>
        <p:txBody>
          <a:bodyPr/>
          <a:lstStyle/>
          <a:p>
            <a:pPr algn="ctr"/>
            <a:r>
              <a:rPr lang="ru-RU" dirty="0"/>
              <a:t>ДЕТСКИЙ ТЕЛЕФОН ДОВЕРИЯ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8-800-2000-122</a:t>
            </a:r>
          </a:p>
          <a:p>
            <a:pPr algn="ctr"/>
            <a:r>
              <a:rPr lang="ru-RU" dirty="0"/>
              <a:t>(Звонок бесплатный и анонимный. Позвонить можно с любого</a:t>
            </a:r>
          </a:p>
          <a:p>
            <a:pPr algn="ctr"/>
            <a:r>
              <a:rPr lang="ru-RU" dirty="0"/>
              <a:t>стационарного или мобильного телефона).</a:t>
            </a:r>
          </a:p>
          <a:p>
            <a:pPr algn="ctr"/>
            <a:r>
              <a:rPr lang="ru-RU" dirty="0"/>
              <a:t>К общероссийскому номеру подключены телефоны</a:t>
            </a:r>
          </a:p>
          <a:p>
            <a:pPr algn="ctr"/>
            <a:r>
              <a:rPr lang="ru-RU" dirty="0"/>
              <a:t>в Иркутской области: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8(3952) 24-00-07 </a:t>
            </a:r>
            <a:r>
              <a:rPr lang="ru-RU" dirty="0"/>
              <a:t>– круглосуточно,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8-800-350-40-50</a:t>
            </a:r>
            <a:r>
              <a:rPr lang="ru-RU" dirty="0"/>
              <a:t>- круглосуточно.</a:t>
            </a:r>
          </a:p>
          <a:p>
            <a:pPr algn="ctr"/>
            <a:r>
              <a:rPr lang="ru-RU" dirty="0"/>
              <a:t>Телефон доверия экстренной психологической и</a:t>
            </a:r>
          </a:p>
          <a:p>
            <a:pPr algn="ctr"/>
            <a:r>
              <a:rPr lang="ru-RU" dirty="0"/>
              <a:t>психотерапевтической помощи: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8(3952) 24-00-09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8(3952) 24-00-07</a:t>
            </a:r>
          </a:p>
        </p:txBody>
      </p:sp>
    </p:spTree>
    <p:extLst>
      <p:ext uri="{BB962C8B-B14F-4D97-AF65-F5344CB8AC3E}">
        <p14:creationId xmlns:p14="http://schemas.microsoft.com/office/powerpoint/2010/main" val="274360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mk.ru/upload/entities/2019/11/22/14/articles/facebookPicture/4b/56/3d/52/91ada28fdb9fd379f7e71febdc12ef07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1859" b="1859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9000"/>
            <a:ext cx="6971999" cy="945000"/>
          </a:xfrm>
        </p:spPr>
        <p:txBody>
          <a:bodyPr>
            <a:normAutofit/>
          </a:bodyPr>
          <a:lstStyle/>
          <a:p>
            <a:pPr algn="ctr"/>
            <a:r>
              <a:rPr lang="ru-RU" sz="2800" cap="all" dirty="0" smtClean="0">
                <a:latin typeface="Arial Narrow" pitchFamily="34" charset="0"/>
              </a:rPr>
              <a:t>Различия психогигиены от психопрофилактики</a:t>
            </a:r>
            <a:endParaRPr lang="ru-RU" sz="2800" cap="all" dirty="0">
              <a:latin typeface="Arial Narrow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91000" y="1404000"/>
            <a:ext cx="6525000" cy="4799676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Психогигиена</a:t>
            </a:r>
            <a:r>
              <a:rPr lang="ru-RU" sz="1600" dirty="0" smtClean="0">
                <a:latin typeface="Arial Narrow" pitchFamily="34" charset="0"/>
              </a:rPr>
              <a:t> - наука о путях сохранения и укрепления психического здоровья, душевного равновесия - приобретает в настоящее время особое значение в связи с возросшей ролью </a:t>
            </a:r>
            <a:r>
              <a:rPr lang="ru-RU" sz="1600" dirty="0" err="1" smtClean="0">
                <a:latin typeface="Arial Narrow" pitchFamily="34" charset="0"/>
              </a:rPr>
              <a:t>психоэмоциональных</a:t>
            </a:r>
            <a:r>
              <a:rPr lang="ru-RU" sz="1600" dirty="0" smtClean="0">
                <a:latin typeface="Arial Narrow" pitchFamily="34" charset="0"/>
              </a:rPr>
              <a:t> факторов в жизни человека и развитии заболеваний, усложнением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межличностных отношений на производстве и в быту. Психогигиена является областью </a:t>
            </a:r>
            <a:r>
              <a:rPr lang="ru-RU" sz="1600" dirty="0" smtClean="0">
                <a:solidFill>
                  <a:srgbClr val="FF0000"/>
                </a:solidFill>
                <a:latin typeface="Arial Narrow" pitchFamily="34" charset="0"/>
              </a:rPr>
              <a:t>гигиены,</a:t>
            </a:r>
            <a:r>
              <a:rPr lang="ru-RU" sz="1600" dirty="0" smtClean="0">
                <a:latin typeface="Arial Narrow" pitchFamily="34" charset="0"/>
              </a:rPr>
              <a:t> но ее  возникновение на рубеже XIX и XX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веков связано с развитием </a:t>
            </a:r>
            <a:r>
              <a:rPr lang="ru-RU" sz="1600" dirty="0" smtClean="0">
                <a:solidFill>
                  <a:srgbClr val="FF0000"/>
                </a:solidFill>
                <a:latin typeface="Arial Narrow" pitchFamily="34" charset="0"/>
              </a:rPr>
              <a:t>психиатрии</a:t>
            </a:r>
            <a:r>
              <a:rPr lang="ru-RU" sz="1600" dirty="0" smtClean="0">
                <a:latin typeface="Arial Narrow" pitchFamily="34" charset="0"/>
              </a:rPr>
              <a:t>. Психогигиена нацелена на оздоровление окружающей среды, образа жизни и повседневного поведения человека, а также его отношений с людьми и со средой.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Психогигиена заботится о предотвращении психических расстройств в целом - безотносительно их специфичности.</a:t>
            </a:r>
          </a:p>
          <a:p>
            <a:pPr algn="just"/>
            <a:endParaRPr lang="ru-RU" sz="1600" dirty="0" smtClean="0">
              <a:latin typeface="Arial Narrow" pitchFamily="34" charset="0"/>
            </a:endParaRPr>
          </a:p>
          <a:p>
            <a:pPr algn="just"/>
            <a:r>
              <a:rPr lang="ru-RU" sz="1600" b="1" dirty="0" err="1" smtClean="0">
                <a:solidFill>
                  <a:srgbClr val="FF0000"/>
                </a:solidFill>
                <a:latin typeface="Arial Narrow" pitchFamily="34" charset="0"/>
              </a:rPr>
              <a:t>Психопрофилактика</a:t>
            </a:r>
            <a:r>
              <a:rPr lang="ru-RU" sz="1600" dirty="0" smtClean="0">
                <a:latin typeface="Arial Narrow" pitchFamily="34" charset="0"/>
              </a:rPr>
              <a:t> стремится избавить людей от конкретных расстройств, выявляя и блокируя факторы риска, осуществляя адресные превентивные вмешательства. </a:t>
            </a:r>
            <a:r>
              <a:rPr lang="ru-RU" sz="1600" dirty="0" err="1" smtClean="0">
                <a:latin typeface="Arial Narrow" pitchFamily="34" charset="0"/>
              </a:rPr>
              <a:t>психопрофилактика</a:t>
            </a:r>
            <a:r>
              <a:rPr lang="ru-RU" sz="1600" dirty="0" smtClean="0">
                <a:latin typeface="Arial Narrow" pitchFamily="34" charset="0"/>
              </a:rPr>
              <a:t> является также разделом </a:t>
            </a:r>
            <a:r>
              <a:rPr lang="ru-RU" sz="1600" dirty="0" smtClean="0">
                <a:solidFill>
                  <a:srgbClr val="FF0000"/>
                </a:solidFill>
                <a:latin typeface="Arial Narrow" pitchFamily="34" charset="0"/>
              </a:rPr>
              <a:t>психиатрии</a:t>
            </a:r>
            <a:r>
              <a:rPr lang="ru-RU" sz="1600" dirty="0" smtClean="0">
                <a:latin typeface="Arial Narrow" pitchFamily="34" charset="0"/>
              </a:rPr>
              <a:t>, ее превентивным направлением. 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FF0000"/>
                </a:solidFill>
                <a:latin typeface="Arial Narrow" pitchFamily="34" charset="0"/>
              </a:rPr>
              <a:t>Психогигиена и </a:t>
            </a:r>
            <a:r>
              <a:rPr lang="ru-RU" sz="1600" dirty="0" err="1" smtClean="0">
                <a:solidFill>
                  <a:srgbClr val="FF0000"/>
                </a:solidFill>
                <a:latin typeface="Arial Narrow" pitchFamily="34" charset="0"/>
              </a:rPr>
              <a:t>психопрофилактика</a:t>
            </a:r>
            <a:r>
              <a:rPr lang="ru-RU" sz="1600" dirty="0" smtClean="0">
                <a:solidFill>
                  <a:srgbClr val="FF0000"/>
                </a:solidFill>
                <a:latin typeface="Arial Narrow" pitchFamily="34" charset="0"/>
              </a:rPr>
              <a:t> -- взаимосвязанные разделы медицины, к которым близко примыкает также психотерапия.</a:t>
            </a:r>
            <a:endParaRPr lang="ru-RU" sz="1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076" name="Picture 4" descr="https://elenanagelman.ru/wp-content/uploads/2019/09/1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/>
          <a:srcRect l="1288" r="128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00" y="4329000"/>
            <a:ext cx="3891000" cy="23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00" y="503776"/>
            <a:ext cx="9135000" cy="674999"/>
          </a:xfrm>
        </p:spPr>
        <p:txBody>
          <a:bodyPr>
            <a:normAutofit/>
          </a:bodyPr>
          <a:lstStyle/>
          <a:p>
            <a:pPr algn="ctr"/>
            <a:r>
              <a:rPr lang="ru-RU" sz="2800" cap="all" dirty="0" smtClean="0">
                <a:latin typeface="Arial Narrow" pitchFamily="34" charset="0"/>
              </a:rPr>
              <a:t>Цель психогигиены</a:t>
            </a:r>
            <a:endParaRPr lang="ru-RU" sz="2800" cap="all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1000" y="1178775"/>
            <a:ext cx="7290000" cy="5220000"/>
          </a:xfrm>
        </p:spPr>
        <p:txBody>
          <a:bodyPr>
            <a:noAutofit/>
          </a:bodyPr>
          <a:lstStyle/>
          <a:p>
            <a:pPr marL="0" indent="266700" algn="just">
              <a:buNone/>
            </a:pPr>
            <a:r>
              <a:rPr lang="ru-RU" sz="1600" dirty="0" smtClean="0">
                <a:latin typeface="Arial Narrow" pitchFamily="34" charset="0"/>
              </a:rPr>
              <a:t>Основной </a:t>
            </a: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целью</a:t>
            </a:r>
            <a:r>
              <a:rPr lang="ru-RU" sz="1600" dirty="0" smtClean="0">
                <a:latin typeface="Arial Narrow" pitchFamily="34" charset="0"/>
              </a:rPr>
              <a:t> психогигиены является сохранение психического здоровья и душевного равновесия. Она призвана помогать как отдельному человеку, так и группам людей избегать неблагоприятных воздействий,  опасных для их психического здоровья, обучать справляться с теми трудностями, которых не удалось избежать, используя для этого естественные, природные ресурсы или изменяя свое отношение к сложившейся ситуации.</a:t>
            </a:r>
          </a:p>
          <a:p>
            <a:pPr marL="0" indent="266700" algn="just">
              <a:buNone/>
            </a:pPr>
            <a:r>
              <a:rPr lang="ru-RU" sz="1600" dirty="0" smtClean="0">
                <a:latin typeface="Arial Narrow" pitchFamily="34" charset="0"/>
              </a:rPr>
              <a:t>Научной основой психогигиены является учение о высшей нервной деятельности, разработанное выдающимися учеными-физиологами И. П. Павловым, И. М. Сеченовым, П. М. Бехтеревым, А. А. Ухтомским.</a:t>
            </a:r>
          </a:p>
          <a:p>
            <a:pPr marL="0" indent="266700" algn="just">
              <a:buNone/>
            </a:pPr>
            <a:r>
              <a:rPr lang="ru-RU" sz="1600" dirty="0" smtClean="0">
                <a:latin typeface="Arial Narrow" pitchFamily="34" charset="0"/>
              </a:rPr>
              <a:t>Теоретическая основа психогигиены — социальная и общая психология, психотерапия, социальная психиатрия и физиология высшей нервной деятельности.</a:t>
            </a:r>
          </a:p>
          <a:p>
            <a:pPr marL="0" indent="266700" algn="just">
              <a:buNone/>
            </a:pPr>
            <a:r>
              <a:rPr lang="ru-RU" sz="1600" dirty="0" smtClean="0">
                <a:latin typeface="Arial Narrow" pitchFamily="34" charset="0"/>
              </a:rPr>
              <a:t>По своей методологии психогигиена ближе всего стоит к социальной гигиене. Она изучает влияние социальной среды на здоровье человека и акцентирует внимание на неблагоприятных факторах с целью предупреждения их негативного воздействия на организм.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11000" y="594000"/>
            <a:ext cx="648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9000" y="864000"/>
            <a:ext cx="11610000" cy="629999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latin typeface="Arial Narrow" pitchFamily="34" charset="0"/>
              </a:rPr>
              <a:t>Классификация направлений психопрофилактики:</a:t>
            </a:r>
            <a:endParaRPr lang="ru-RU" sz="2800" cap="all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6000" y="1584000"/>
            <a:ext cx="9855000" cy="4950000"/>
          </a:xfrm>
        </p:spPr>
        <p:txBody>
          <a:bodyPr>
            <a:noAutofit/>
          </a:bodyPr>
          <a:lstStyle/>
          <a:p>
            <a:pPr marL="400050" indent="-400050">
              <a:buAutoNum type="romanUcPeriod"/>
            </a:pP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Первичная </a:t>
            </a:r>
            <a:r>
              <a:rPr lang="ru-RU" sz="2000" b="1" dirty="0" err="1" smtClean="0">
                <a:solidFill>
                  <a:srgbClr val="FF0000"/>
                </a:solidFill>
                <a:latin typeface="Arial Narrow" pitchFamily="34" charset="0"/>
              </a:rPr>
              <a:t>психопрофилактика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 по определению ВОЗ.</a:t>
            </a:r>
            <a:r>
              <a:rPr lang="ru-RU" sz="2000" dirty="0" smtClean="0">
                <a:latin typeface="Arial Narrow" pitchFamily="34" charset="0"/>
              </a:rPr>
              <a:t/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1. Постоянная первичная </a:t>
            </a:r>
            <a:r>
              <a:rPr lang="ru-RU" sz="2000" dirty="0" err="1" smtClean="0">
                <a:latin typeface="Arial Narrow" pitchFamily="34" charset="0"/>
              </a:rPr>
              <a:t>психопрофилактика</a:t>
            </a:r>
            <a:r>
              <a:rPr lang="ru-RU" sz="2000" dirty="0" smtClean="0">
                <a:latin typeface="Arial Narrow" pitchFamily="34" charset="0"/>
              </a:rPr>
              <a:t> (психогигиена быта (в т. ч. питания); психогигиена труда и отдыха; психогигиена сна; психогигиена сексуальных отношений; генетическая психогигиена; психогигиена семейных отношений; психогигиена коллективных отношений</a:t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2. Ситуационная первичная </a:t>
            </a:r>
            <a:r>
              <a:rPr lang="ru-RU" sz="2000" dirty="0" err="1" smtClean="0">
                <a:latin typeface="Arial Narrow" pitchFamily="34" charset="0"/>
              </a:rPr>
              <a:t>психопрофилактика</a:t>
            </a:r>
            <a:r>
              <a:rPr lang="ru-RU" sz="2000" dirty="0" smtClean="0">
                <a:latin typeface="Arial Narrow" pitchFamily="34" charset="0"/>
              </a:rPr>
              <a:t> (психогигиена кризисных состояний; психогигиена беременных; возрастная психогигиена: детского возраста, подросткового возраста, инволюционного периода, пожилого возраста)</a:t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3. Психопросвещение, </a:t>
            </a:r>
            <a:r>
              <a:rPr lang="ru-RU" sz="2000" dirty="0" err="1" smtClean="0">
                <a:latin typeface="Arial Narrow" pitchFamily="34" charset="0"/>
              </a:rPr>
              <a:t>дестигматизация</a:t>
            </a:r>
            <a:r>
              <a:rPr lang="ru-RU" sz="2000" dirty="0" smtClean="0">
                <a:latin typeface="Arial Narrow" pitchFamily="34" charset="0"/>
              </a:rPr>
              <a:t> психиатрической и смежных служб.</a:t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4. Кризисная психологическая и медицинская помощь, направленная на предупреждение психических расстройств и суицидальной активности. </a:t>
            </a:r>
          </a:p>
          <a:p>
            <a:pPr marL="400050" indent="-400050">
              <a:buAutoNum type="romanUcPeriod"/>
            </a:pPr>
            <a:endParaRPr lang="ru-RU" sz="1600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00" y="999000"/>
            <a:ext cx="11340000" cy="5490000"/>
          </a:xfrm>
        </p:spPr>
        <p:txBody>
          <a:bodyPr/>
          <a:lstStyle/>
          <a:p>
            <a:pPr marL="400050" lvl="0" indent="-400050">
              <a:buClr>
                <a:srgbClr val="90C226"/>
              </a:buClr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II. Вторичная </a:t>
            </a:r>
            <a:r>
              <a:rPr lang="ru-RU" sz="2000" b="1" dirty="0" err="1">
                <a:solidFill>
                  <a:srgbClr val="FF0000"/>
                </a:solidFill>
                <a:latin typeface="Arial Narrow" pitchFamily="34" charset="0"/>
              </a:rPr>
              <a:t>психопрофилактика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 по определению ВОЗ объединяет мероприятия, направленные на профилактику неблагоприятной динамики уже возникших заболеваний, их </a:t>
            </a:r>
            <a:r>
              <a:rPr lang="ru-RU" sz="2000" b="1" dirty="0" err="1">
                <a:solidFill>
                  <a:srgbClr val="FF0000"/>
                </a:solidFill>
                <a:latin typeface="Arial Narrow" pitchFamily="34" charset="0"/>
              </a:rPr>
              <a:t>хронизации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, на уменьшение патологических проявлений, облегчение течения болезни и улучшение исхода, а также на раннюю диагностику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pPr marL="400050" lvl="0" indent="-400050">
              <a:buClr>
                <a:srgbClr val="90C226"/>
              </a:buClr>
              <a:buNone/>
            </a:pPr>
            <a:r>
              <a:rPr lang="ru-RU" sz="2000" dirty="0">
                <a:solidFill>
                  <a:srgbClr val="90C226"/>
                </a:solidFill>
                <a:latin typeface="Arial Narrow" pitchFamily="34" charset="0"/>
              </a:rPr>
              <a:t/>
            </a:r>
            <a:br>
              <a:rPr lang="ru-RU" sz="2000" dirty="0">
                <a:solidFill>
                  <a:srgbClr val="90C226"/>
                </a:solidFill>
                <a:latin typeface="Arial Narrow" pitchFamily="34" charset="0"/>
              </a:rPr>
            </a:br>
            <a:r>
              <a:rPr lang="ru-RU" sz="2000" dirty="0">
                <a:solidFill>
                  <a:srgbClr val="90C226"/>
                </a:solidFill>
                <a:latin typeface="Arial Narrow" pitchFamily="34" charset="0"/>
              </a:rPr>
              <a:t>1. Профилактика обострений психического расстройства.</a:t>
            </a:r>
            <a:br>
              <a:rPr lang="ru-RU" sz="2000" dirty="0">
                <a:solidFill>
                  <a:srgbClr val="90C226"/>
                </a:solidFill>
                <a:latin typeface="Arial Narrow" pitchFamily="34" charset="0"/>
              </a:rPr>
            </a:br>
            <a:r>
              <a:rPr lang="ru-RU" sz="2000" dirty="0">
                <a:solidFill>
                  <a:srgbClr val="90C226"/>
                </a:solidFill>
                <a:latin typeface="Arial Narrow" pitchFamily="34" charset="0"/>
              </a:rPr>
              <a:t>2. Профилактика развития неблагоприятных побочных эффектов лекарственной терапии.</a:t>
            </a:r>
            <a:br>
              <a:rPr lang="ru-RU" sz="2000" dirty="0">
                <a:solidFill>
                  <a:srgbClr val="90C226"/>
                </a:solidFill>
                <a:latin typeface="Arial Narrow" pitchFamily="34" charset="0"/>
              </a:rPr>
            </a:br>
            <a:r>
              <a:rPr lang="ru-RU" sz="2000" dirty="0">
                <a:solidFill>
                  <a:srgbClr val="90C226"/>
                </a:solidFill>
                <a:latin typeface="Arial Narrow" pitchFamily="34" charset="0"/>
              </a:rPr>
              <a:t>3. Особенности психогигиены при психических расстройствах.</a:t>
            </a:r>
            <a:br>
              <a:rPr lang="ru-RU" sz="2000" dirty="0">
                <a:solidFill>
                  <a:srgbClr val="90C226"/>
                </a:solidFill>
                <a:latin typeface="Arial Narrow" pitchFamily="34" charset="0"/>
              </a:rPr>
            </a:br>
            <a:r>
              <a:rPr lang="ru-RU" sz="2000" dirty="0">
                <a:solidFill>
                  <a:srgbClr val="90C226"/>
                </a:solidFill>
                <a:latin typeface="Arial Narrow" pitchFamily="34" charset="0"/>
              </a:rPr>
              <a:t>4. Симптоматическая вторичная </a:t>
            </a:r>
            <a:r>
              <a:rPr lang="ru-RU" sz="2000" dirty="0" err="1">
                <a:solidFill>
                  <a:srgbClr val="90C226"/>
                </a:solidFill>
                <a:latin typeface="Arial Narrow" pitchFamily="34" charset="0"/>
              </a:rPr>
              <a:t>психопрофилактика</a:t>
            </a:r>
            <a:r>
              <a:rPr lang="ru-RU" sz="2000" dirty="0">
                <a:solidFill>
                  <a:srgbClr val="90C226"/>
                </a:solidFill>
                <a:latin typeface="Arial Narrow" pitchFamily="34" charset="0"/>
              </a:rPr>
              <a:t> (направленная на улучшение самочувствия психически больного).</a:t>
            </a:r>
            <a:br>
              <a:rPr lang="ru-RU" sz="2000" dirty="0">
                <a:solidFill>
                  <a:srgbClr val="90C226"/>
                </a:solidFill>
                <a:latin typeface="Arial Narrow" pitchFamily="34" charset="0"/>
              </a:rPr>
            </a:br>
            <a:r>
              <a:rPr lang="ru-RU" sz="2000" dirty="0">
                <a:solidFill>
                  <a:srgbClr val="90C226"/>
                </a:solidFill>
                <a:latin typeface="Arial Narrow" pitchFamily="34" charset="0"/>
              </a:rPr>
              <a:t>5. </a:t>
            </a:r>
            <a:r>
              <a:rPr lang="ru-RU" sz="2000" dirty="0" err="1">
                <a:solidFill>
                  <a:srgbClr val="90C226"/>
                </a:solidFill>
                <a:latin typeface="Arial Narrow" pitchFamily="34" charset="0"/>
              </a:rPr>
              <a:t>Психообразование</a:t>
            </a:r>
            <a:r>
              <a:rPr lang="ru-RU" sz="2000" dirty="0">
                <a:solidFill>
                  <a:srgbClr val="90C226"/>
                </a:solidFill>
                <a:latin typeface="Arial Narrow" pitchFamily="34" charset="0"/>
              </a:rPr>
              <a:t> пациентов и их родственников.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0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000" y="1224000"/>
            <a:ext cx="10080000" cy="522000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III. Третичная </a:t>
            </a:r>
            <a:r>
              <a:rPr lang="ru-RU" sz="2000" b="1" dirty="0" err="1">
                <a:solidFill>
                  <a:srgbClr val="FF0000"/>
                </a:solidFill>
                <a:latin typeface="Arial Narrow" pitchFamily="34" charset="0"/>
              </a:rPr>
              <a:t>психопрофилактика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 (</a:t>
            </a:r>
            <a:r>
              <a:rPr lang="ru-RU" sz="2000" b="1" dirty="0" err="1">
                <a:solidFill>
                  <a:srgbClr val="FF0000"/>
                </a:solidFill>
                <a:latin typeface="Arial Narrow" pitchFamily="34" charset="0"/>
              </a:rPr>
              <a:t>психореабилитация</a:t>
            </a:r>
            <a:r>
              <a:rPr lang="ru-RU" sz="2000" b="1" dirty="0">
                <a:solidFill>
                  <a:srgbClr val="FF0000"/>
                </a:solidFill>
                <a:latin typeface="Arial Narrow" pitchFamily="34" charset="0"/>
              </a:rPr>
              <a:t>) способствует предупреждению неблагоприятных социальных последствий заболевания, дефектов, препятствующих трудовой деятельности больного, направлена на возвращение пациента в социум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Arial Narrow" pitchFamily="34" charset="0"/>
              </a:rPr>
              <a:t/>
            </a:r>
            <a:br>
              <a:rPr lang="ru-RU" sz="2000" dirty="0">
                <a:latin typeface="Arial Narrow" pitchFamily="34" charset="0"/>
              </a:rPr>
            </a:br>
            <a:r>
              <a:rPr lang="ru-RU" sz="2000" dirty="0">
                <a:latin typeface="Arial Narrow" pitchFamily="34" charset="0"/>
              </a:rPr>
              <a:t>1. Психологическая реабилитация – восстановление утраченных коммуникативных навыков, частичное или полное восстановление нарушенных психических функций.</a:t>
            </a:r>
            <a:br>
              <a:rPr lang="ru-RU" sz="2000" dirty="0">
                <a:latin typeface="Arial Narrow" pitchFamily="34" charset="0"/>
              </a:rPr>
            </a:br>
            <a:r>
              <a:rPr lang="ru-RU" sz="2000" dirty="0">
                <a:latin typeface="Arial Narrow" pitchFamily="34" charset="0"/>
              </a:rPr>
              <a:t>2. Социальная реабилитация – восстановление утраченных социальных навыков, навыков самостоятельности, частичное</a:t>
            </a:r>
            <a:br>
              <a:rPr lang="ru-RU" sz="2000" dirty="0">
                <a:latin typeface="Arial Narrow" pitchFamily="34" charset="0"/>
              </a:rPr>
            </a:br>
            <a:r>
              <a:rPr lang="ru-RU" sz="2000" dirty="0">
                <a:latin typeface="Arial Narrow" pitchFamily="34" charset="0"/>
              </a:rPr>
              <a:t>или полное восстановление социального статуса.</a:t>
            </a:r>
            <a:br>
              <a:rPr lang="ru-RU" sz="2000" dirty="0">
                <a:latin typeface="Arial Narrow" pitchFamily="34" charset="0"/>
              </a:rPr>
            </a:br>
            <a:r>
              <a:rPr lang="ru-RU" sz="2000" dirty="0">
                <a:latin typeface="Arial Narrow" pitchFamily="34" charset="0"/>
              </a:rPr>
              <a:t>3. Трудовая реабилитация – сохранение и развитие имеющихся либо приобретение новых, доступных трудовых навыков с целью полного или частичного восстановления трудового статуса.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7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CA05078-3877-415F-AD9E-AB61FED9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000" y="2619000"/>
            <a:ext cx="5040000" cy="727299"/>
          </a:xfrm>
        </p:spPr>
        <p:txBody>
          <a:bodyPr>
            <a:normAutofit fontScale="90000"/>
          </a:bodyPr>
          <a:lstStyle/>
          <a:p>
            <a:r>
              <a:rPr lang="ru-RU" sz="3600" b="1" cap="all" dirty="0" smtClean="0">
                <a:solidFill>
                  <a:schemeClr val="accent5"/>
                </a:solidFill>
                <a:latin typeface="Arial Narrow" pitchFamily="34" charset="0"/>
              </a:rPr>
              <a:t> психогигиена личности</a:t>
            </a:r>
            <a:endParaRPr lang="ru-RU" sz="3600" b="1" cap="all" dirty="0">
              <a:solidFill>
                <a:schemeClr val="accent5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0" y="1039133"/>
            <a:ext cx="5044683" cy="581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6000" y="234000"/>
            <a:ext cx="9450000" cy="6435000"/>
          </a:xfrm>
        </p:spPr>
        <p:txBody>
          <a:bodyPr/>
          <a:lstStyle/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Психическое </a:t>
            </a:r>
            <a:r>
              <a:rPr lang="ru-RU" sz="2400" dirty="0">
                <a:solidFill>
                  <a:srgbClr val="FF0000"/>
                </a:solidFill>
              </a:rPr>
              <a:t>здоровье </a:t>
            </a:r>
            <a:r>
              <a:rPr lang="ru-RU" sz="2000" dirty="0"/>
              <a:t>ассоциируется с </a:t>
            </a:r>
            <a:r>
              <a:rPr lang="ru-RU" sz="2000" dirty="0" smtClean="0"/>
              <a:t>потребностью </a:t>
            </a:r>
            <a:r>
              <a:rPr lang="ru-RU" sz="2000" dirty="0"/>
              <a:t>самореализации человека как личности, </a:t>
            </a:r>
            <a:r>
              <a:rPr lang="ru-RU" sz="2000" dirty="0" smtClean="0"/>
              <a:t>т</a:t>
            </a:r>
            <a:r>
              <a:rPr lang="ru-RU" sz="2000" dirty="0"/>
              <a:t>. </a:t>
            </a:r>
            <a:r>
              <a:rPr lang="ru-RU" sz="2000" dirty="0" smtClean="0"/>
              <a:t>е. обеспечивает </a:t>
            </a:r>
            <a:r>
              <a:rPr lang="ru-RU" sz="2000" dirty="0"/>
              <a:t>ту сферу жизни, которую называют </a:t>
            </a:r>
            <a:r>
              <a:rPr lang="ru-RU" sz="2000" dirty="0" smtClean="0"/>
              <a:t>социальной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Человек реализует </a:t>
            </a:r>
            <a:r>
              <a:rPr lang="ru-RU" sz="2000" dirty="0"/>
              <a:t>себя в </a:t>
            </a:r>
            <a:r>
              <a:rPr lang="ru-RU" sz="2000" dirty="0" smtClean="0"/>
              <a:t>обществе</a:t>
            </a:r>
            <a:r>
              <a:rPr lang="ru-RU" sz="2000" dirty="0"/>
              <a:t>, </a:t>
            </a:r>
            <a:r>
              <a:rPr lang="ru-RU" sz="2000" dirty="0"/>
              <a:t>е</a:t>
            </a:r>
            <a:r>
              <a:rPr lang="ru-RU" sz="2000" dirty="0" smtClean="0"/>
              <a:t>сли </a:t>
            </a:r>
            <a:r>
              <a:rPr lang="ru-RU" sz="2000" dirty="0"/>
              <a:t>он имеет хороший уровень психической </a:t>
            </a:r>
            <a:r>
              <a:rPr lang="ru-RU" sz="2000" dirty="0" smtClean="0"/>
              <a:t>энергии, определяющей </a:t>
            </a:r>
            <a:r>
              <a:rPr lang="ru-RU" sz="2000" dirty="0"/>
              <a:t>его работоспособность и в то </a:t>
            </a:r>
            <a:r>
              <a:rPr lang="ru-RU" sz="2000" dirty="0" smtClean="0"/>
              <a:t>же </a:t>
            </a:r>
            <a:r>
              <a:rPr lang="ru-RU" sz="2000" dirty="0"/>
              <a:t>время - гармоничность психики, </a:t>
            </a:r>
            <a:r>
              <a:rPr lang="ru-RU" sz="2000" dirty="0" smtClean="0"/>
              <a:t>позволяющую </a:t>
            </a:r>
            <a:r>
              <a:rPr lang="ru-RU" sz="2000" dirty="0"/>
              <a:t>адаптироваться к обществу. Кроме того, для здоровой </a:t>
            </a:r>
            <a:r>
              <a:rPr lang="ru-RU" sz="2000" dirty="0"/>
              <a:t>л</a:t>
            </a:r>
            <a:r>
              <a:rPr lang="ru-RU" sz="2000" dirty="0" smtClean="0"/>
              <a:t>ичности </a:t>
            </a:r>
            <a:r>
              <a:rPr lang="ru-RU" sz="2000" dirty="0"/>
              <a:t>х</a:t>
            </a:r>
            <a:r>
              <a:rPr lang="ru-RU" sz="2000" dirty="0" smtClean="0"/>
              <a:t>арактерна </a:t>
            </a:r>
            <a:r>
              <a:rPr lang="ru-RU" sz="2000" dirty="0"/>
              <a:t>устойчивая «Я-концепция» (</a:t>
            </a:r>
            <a:r>
              <a:rPr lang="ru-RU" sz="2000" dirty="0" smtClean="0"/>
              <a:t>восприятие </a:t>
            </a:r>
            <a:r>
              <a:rPr lang="ru-RU" sz="2000" dirty="0"/>
              <a:t>или оценка самого себя) - позитивная, </a:t>
            </a:r>
            <a:r>
              <a:rPr lang="ru-RU" sz="2000" dirty="0" smtClean="0"/>
              <a:t>адекватная</a:t>
            </a:r>
            <a:r>
              <a:rPr lang="ru-RU" sz="2000" dirty="0"/>
              <a:t>, стабильная самооценка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Стресс</a:t>
            </a:r>
            <a:r>
              <a:rPr lang="ru-RU" sz="2000" dirty="0"/>
              <a:t> - это защитно-приспособительная </a:t>
            </a:r>
            <a:r>
              <a:rPr lang="ru-RU" sz="2000" dirty="0" smtClean="0"/>
              <a:t>реакция </a:t>
            </a:r>
            <a:r>
              <a:rPr lang="ru-RU" sz="2000" dirty="0"/>
              <a:t>организма в ответ на </a:t>
            </a:r>
            <a:r>
              <a:rPr lang="ru-RU" sz="2000" dirty="0" smtClean="0"/>
              <a:t>чрезвычайно </a:t>
            </a:r>
            <a:r>
              <a:rPr lang="ru-RU" sz="2000" dirty="0"/>
              <a:t>сильные </a:t>
            </a:r>
            <a:r>
              <a:rPr lang="ru-RU" sz="2000" dirty="0" smtClean="0"/>
              <a:t>или </a:t>
            </a:r>
            <a:r>
              <a:rPr lang="ru-RU" sz="2000" dirty="0"/>
              <a:t>длительно </a:t>
            </a:r>
            <a:r>
              <a:rPr lang="ru-RU" sz="2000" dirty="0" err="1" smtClean="0"/>
              <a:t>действущие</a:t>
            </a:r>
            <a:r>
              <a:rPr lang="ru-RU" sz="2000" dirty="0" smtClean="0"/>
              <a:t> раздражители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Дистресс</a:t>
            </a:r>
            <a:r>
              <a:rPr lang="ru-RU" sz="2000" dirty="0"/>
              <a:t> - одна </a:t>
            </a:r>
            <a:r>
              <a:rPr lang="ru-RU" sz="2000" dirty="0" smtClean="0"/>
              <a:t>из </a:t>
            </a:r>
            <a:r>
              <a:rPr lang="ru-RU" sz="2000" dirty="0"/>
              <a:t>форм стресса, </a:t>
            </a:r>
            <a:r>
              <a:rPr lang="ru-RU" sz="2000" dirty="0" smtClean="0"/>
              <a:t>«плохой стресс» отрицательная </a:t>
            </a:r>
            <a:r>
              <a:rPr lang="ru-RU" sz="2000" dirty="0"/>
              <a:t>неспецифическая реакция </a:t>
            </a:r>
            <a:r>
              <a:rPr lang="ru-RU" sz="2000" dirty="0" smtClean="0"/>
              <a:t>организма на неблагоприятное внешнее </a:t>
            </a:r>
            <a:r>
              <a:rPr lang="ru-RU" sz="2000" dirty="0"/>
              <a:t>воздействие, </a:t>
            </a:r>
            <a:r>
              <a:rPr lang="ru-RU" sz="2000" dirty="0" smtClean="0"/>
              <a:t>синдром</a:t>
            </a:r>
            <a:endParaRPr lang="ru-RU" sz="2000" dirty="0"/>
          </a:p>
          <a:p>
            <a:pPr algn="ctr"/>
            <a:r>
              <a:rPr lang="ru-RU" sz="2000" dirty="0" smtClean="0"/>
              <a:t>приобретающий патологический </a:t>
            </a:r>
            <a:r>
              <a:rPr lang="ru-RU" sz="2000" dirty="0"/>
              <a:t>вид.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70892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1149</TotalTime>
  <Words>2175</Words>
  <Application>Microsoft Office PowerPoint</Application>
  <PresentationFormat>Широкоэкранный</PresentationFormat>
  <Paragraphs>234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2" baseType="lpstr">
      <vt:lpstr>맑은 고딕</vt:lpstr>
      <vt:lpstr>Arial</vt:lpstr>
      <vt:lpstr>Arial Narrow</vt:lpstr>
      <vt:lpstr>Bahnschrift</vt:lpstr>
      <vt:lpstr>Calibri</vt:lpstr>
      <vt:lpstr>Cambria</vt:lpstr>
      <vt:lpstr>EucrosiaUPC</vt:lpstr>
      <vt:lpstr>Gabriola</vt:lpstr>
      <vt:lpstr>HY그래픽M</vt:lpstr>
      <vt:lpstr>Times New Roman</vt:lpstr>
      <vt:lpstr>Trebuchet MS</vt:lpstr>
      <vt:lpstr>Wingdings</vt:lpstr>
      <vt:lpstr>Wingdings 3</vt:lpstr>
      <vt:lpstr>Аспект</vt:lpstr>
      <vt:lpstr>Профилактика психических расстройств.  Основы Психогигиены и психопрофилактики</vt:lpstr>
      <vt:lpstr>Что такое психическое здоровье  (норма, патология, критерии психического здоровья)</vt:lpstr>
      <vt:lpstr>Различия психогигиены от психопрофилактики</vt:lpstr>
      <vt:lpstr>Цель психогигиены</vt:lpstr>
      <vt:lpstr>Классификация направлений психопрофилактики:</vt:lpstr>
      <vt:lpstr>Презентация PowerPoint</vt:lpstr>
      <vt:lpstr>Презентация PowerPoint</vt:lpstr>
      <vt:lpstr> психогигиена личности</vt:lpstr>
      <vt:lpstr>Презентация PowerPoint</vt:lpstr>
      <vt:lpstr>Презентация PowerPoint</vt:lpstr>
      <vt:lpstr>Положительные и отрицательные факторы стресса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Психогигиена сна</vt:lpstr>
      <vt:lpstr>Коммуникативная психогигиена</vt:lpstr>
      <vt:lpstr>Внутренний мир</vt:lpstr>
      <vt:lpstr>Презентация PowerPoint</vt:lpstr>
      <vt:lpstr>Когнитивные ошибки: как мы думаем, так и поступаем</vt:lpstr>
      <vt:lpstr>слова –крылья (Аутотренинг)</vt:lpstr>
      <vt:lpstr>Эмоциональный интеллект EQ </vt:lpstr>
      <vt:lpstr>ЭМОЦИОНАЛЬНЫЙ ИНТЕЛЛЕКТ - Второй ум</vt:lpstr>
      <vt:lpstr>Конструктивное выражение эмоций</vt:lpstr>
      <vt:lpstr>Утро вечера мудренее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PSIH-KAB48</cp:lastModifiedBy>
  <cp:revision>61</cp:revision>
  <dcterms:created xsi:type="dcterms:W3CDTF">2020-06-21T11:59:54Z</dcterms:created>
  <dcterms:modified xsi:type="dcterms:W3CDTF">2022-10-10T07:38:30Z</dcterms:modified>
</cp:coreProperties>
</file>